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0" r:id="rId4"/>
    <p:sldId id="263" r:id="rId5"/>
    <p:sldId id="292" r:id="rId6"/>
    <p:sldId id="293" r:id="rId7"/>
    <p:sldId id="294" r:id="rId8"/>
    <p:sldId id="295" r:id="rId9"/>
    <p:sldId id="270" r:id="rId10"/>
    <p:sldId id="286" r:id="rId11"/>
    <p:sldId id="287" r:id="rId12"/>
    <p:sldId id="280" r:id="rId13"/>
    <p:sldId id="289" r:id="rId14"/>
    <p:sldId id="288" r:id="rId15"/>
    <p:sldId id="281" r:id="rId16"/>
    <p:sldId id="290" r:id="rId17"/>
    <p:sldId id="271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schnitt ohne Titel" id="{EA495A4D-A9D2-4123-8BA5-C2BC2A2573AF}">
          <p14:sldIdLst>
            <p14:sldId id="256"/>
            <p14:sldId id="257"/>
            <p14:sldId id="260"/>
            <p14:sldId id="263"/>
            <p14:sldId id="292"/>
            <p14:sldId id="293"/>
            <p14:sldId id="294"/>
            <p14:sldId id="295"/>
            <p14:sldId id="270"/>
            <p14:sldId id="286"/>
            <p14:sldId id="287"/>
            <p14:sldId id="280"/>
            <p14:sldId id="289"/>
            <p14:sldId id="288"/>
            <p14:sldId id="281"/>
            <p14:sldId id="29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ely Rojas" initials="FR" lastIdx="1" clrIdx="0">
    <p:extLst>
      <p:ext uri="{19B8F6BF-5375-455C-9EA6-DF929625EA0E}">
        <p15:presenceInfo xmlns:p15="http://schemas.microsoft.com/office/powerpoint/2012/main" userId="007997bfe5fb224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38" autoAdjust="0"/>
    <p:restoredTop sz="94660"/>
  </p:normalViewPr>
  <p:slideViewPr>
    <p:cSldViewPr snapToGrid="0">
      <p:cViewPr varScale="1">
        <p:scale>
          <a:sx n="74" d="100"/>
          <a:sy n="74" d="100"/>
        </p:scale>
        <p:origin x="8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77BDD3-8DE6-470E-B729-B5F5404F253E}" type="doc">
      <dgm:prSet loTypeId="urn:microsoft.com/office/officeart/2016/7/layout/Basic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2DC0D5D-6648-4496-BE89-29BB70364DC5}">
      <dgm:prSet/>
      <dgm:spPr/>
      <dgm:t>
        <a:bodyPr/>
        <a:lstStyle/>
        <a:p>
          <a:r>
            <a:rPr lang="en-US"/>
            <a:t>La Abuela es una entidad sin ánimo de lucro comprometida con el acompañamiento integral de personas en situación de vulnerabilidad social, económica, educativa o cultural. </a:t>
          </a:r>
        </a:p>
      </dgm:t>
    </dgm:pt>
    <dgm:pt modelId="{FB8B2C46-3A00-4273-9924-10F7349234F8}" type="parTrans" cxnId="{422731DC-8D05-4FA5-93CE-42050C1A8197}">
      <dgm:prSet/>
      <dgm:spPr/>
      <dgm:t>
        <a:bodyPr/>
        <a:lstStyle/>
        <a:p>
          <a:endParaRPr lang="en-US"/>
        </a:p>
      </dgm:t>
    </dgm:pt>
    <dgm:pt modelId="{C4662C54-1E05-42F6-9A90-F1183CD9EA29}" type="sibTrans" cxnId="{422731DC-8D05-4FA5-93CE-42050C1A8197}">
      <dgm:prSet/>
      <dgm:spPr/>
      <dgm:t>
        <a:bodyPr/>
        <a:lstStyle/>
        <a:p>
          <a:endParaRPr lang="en-US"/>
        </a:p>
      </dgm:t>
    </dgm:pt>
    <dgm:pt modelId="{2B0A693C-062A-4249-A5E8-B20635B5C451}">
      <dgm:prSet/>
      <dgm:spPr/>
      <dgm:t>
        <a:bodyPr/>
        <a:lstStyle/>
        <a:p>
          <a:r>
            <a:rPr lang="en-US"/>
            <a:t>Nuestra misión es brindar amor, esperanza y restauración a niños, adolescentes y familias, a través de programas lúdicos, enseñanzas bíblicas y ayudas sociales, fomentando el desarrollo espiritual, emocional y comunitario de cada individuo</a:t>
          </a:r>
          <a:r>
            <a:rPr lang="en-US" b="1"/>
            <a:t>.</a:t>
          </a:r>
          <a:endParaRPr lang="en-US"/>
        </a:p>
      </dgm:t>
    </dgm:pt>
    <dgm:pt modelId="{A7B915EA-E856-4F8E-8162-FECAED57B302}" type="parTrans" cxnId="{CCF047D0-17A8-46FA-9698-DB4A0FF7B1EA}">
      <dgm:prSet/>
      <dgm:spPr/>
      <dgm:t>
        <a:bodyPr/>
        <a:lstStyle/>
        <a:p>
          <a:endParaRPr lang="en-US"/>
        </a:p>
      </dgm:t>
    </dgm:pt>
    <dgm:pt modelId="{8F575BCE-3F89-4492-949C-A16E1F33B7C5}" type="sibTrans" cxnId="{CCF047D0-17A8-46FA-9698-DB4A0FF7B1EA}">
      <dgm:prSet/>
      <dgm:spPr/>
      <dgm:t>
        <a:bodyPr/>
        <a:lstStyle/>
        <a:p>
          <a:endParaRPr lang="en-US"/>
        </a:p>
      </dgm:t>
    </dgm:pt>
    <dgm:pt modelId="{16EFBF5E-A14B-47EE-A9D6-A307B91F82A3}" type="pres">
      <dgm:prSet presAssocID="{2677BDD3-8DE6-470E-B729-B5F5404F253E}" presName="Name0" presStyleCnt="0">
        <dgm:presLayoutVars>
          <dgm:dir/>
          <dgm:resizeHandles val="exact"/>
        </dgm:presLayoutVars>
      </dgm:prSet>
      <dgm:spPr/>
    </dgm:pt>
    <dgm:pt modelId="{515740DA-2D94-4481-A99A-55FA67384AB3}" type="pres">
      <dgm:prSet presAssocID="{02DC0D5D-6648-4496-BE89-29BB70364DC5}" presName="node" presStyleLbl="node1" presStyleIdx="0" presStyleCnt="3">
        <dgm:presLayoutVars>
          <dgm:bulletEnabled val="1"/>
        </dgm:presLayoutVars>
      </dgm:prSet>
      <dgm:spPr/>
    </dgm:pt>
    <dgm:pt modelId="{7908953A-F217-4CF6-A9C9-43DA756C57AB}" type="pres">
      <dgm:prSet presAssocID="{C4662C54-1E05-42F6-9A90-F1183CD9EA29}" presName="sibTransSpacerBeforeConnector" presStyleCnt="0"/>
      <dgm:spPr/>
    </dgm:pt>
    <dgm:pt modelId="{95E6B934-EC7F-441A-A56C-31D3DF786B68}" type="pres">
      <dgm:prSet presAssocID="{C4662C54-1E05-42F6-9A90-F1183CD9EA29}" presName="sibTrans" presStyleLbl="node1" presStyleIdx="1" presStyleCnt="3"/>
      <dgm:spPr/>
    </dgm:pt>
    <dgm:pt modelId="{BA790EBC-D39D-4CEB-A274-F1AB773CDFCB}" type="pres">
      <dgm:prSet presAssocID="{C4662C54-1E05-42F6-9A90-F1183CD9EA29}" presName="sibTransSpacerAfterConnector" presStyleCnt="0"/>
      <dgm:spPr/>
    </dgm:pt>
    <dgm:pt modelId="{442B3244-02CC-42B6-A905-08F6DADF4584}" type="pres">
      <dgm:prSet presAssocID="{2B0A693C-062A-4249-A5E8-B20635B5C451}" presName="node" presStyleLbl="node1" presStyleIdx="2" presStyleCnt="3">
        <dgm:presLayoutVars>
          <dgm:bulletEnabled val="1"/>
        </dgm:presLayoutVars>
      </dgm:prSet>
      <dgm:spPr/>
    </dgm:pt>
  </dgm:ptLst>
  <dgm:cxnLst>
    <dgm:cxn modelId="{005B6EC8-8F6A-455A-A65B-532D8CF50D5B}" type="presOf" srcId="{02DC0D5D-6648-4496-BE89-29BB70364DC5}" destId="{515740DA-2D94-4481-A99A-55FA67384AB3}" srcOrd="0" destOrd="0" presId="urn:microsoft.com/office/officeart/2016/7/layout/BasicProcessNew"/>
    <dgm:cxn modelId="{CCF047D0-17A8-46FA-9698-DB4A0FF7B1EA}" srcId="{2677BDD3-8DE6-470E-B729-B5F5404F253E}" destId="{2B0A693C-062A-4249-A5E8-B20635B5C451}" srcOrd="1" destOrd="0" parTransId="{A7B915EA-E856-4F8E-8162-FECAED57B302}" sibTransId="{8F575BCE-3F89-4492-949C-A16E1F33B7C5}"/>
    <dgm:cxn modelId="{83B79DD9-6B88-4083-BBB7-A2289ED20050}" type="presOf" srcId="{C4662C54-1E05-42F6-9A90-F1183CD9EA29}" destId="{95E6B934-EC7F-441A-A56C-31D3DF786B68}" srcOrd="0" destOrd="0" presId="urn:microsoft.com/office/officeart/2016/7/layout/BasicProcessNew"/>
    <dgm:cxn modelId="{422731DC-8D05-4FA5-93CE-42050C1A8197}" srcId="{2677BDD3-8DE6-470E-B729-B5F5404F253E}" destId="{02DC0D5D-6648-4496-BE89-29BB70364DC5}" srcOrd="0" destOrd="0" parTransId="{FB8B2C46-3A00-4273-9924-10F7349234F8}" sibTransId="{C4662C54-1E05-42F6-9A90-F1183CD9EA29}"/>
    <dgm:cxn modelId="{ED0E15EB-7E27-4E4B-A8D5-101BA95A5846}" type="presOf" srcId="{2677BDD3-8DE6-470E-B729-B5F5404F253E}" destId="{16EFBF5E-A14B-47EE-A9D6-A307B91F82A3}" srcOrd="0" destOrd="0" presId="urn:microsoft.com/office/officeart/2016/7/layout/BasicProcessNew"/>
    <dgm:cxn modelId="{0310A7F9-3808-4874-BD07-2A37A9192B31}" type="presOf" srcId="{2B0A693C-062A-4249-A5E8-B20635B5C451}" destId="{442B3244-02CC-42B6-A905-08F6DADF4584}" srcOrd="0" destOrd="0" presId="urn:microsoft.com/office/officeart/2016/7/layout/BasicProcessNew"/>
    <dgm:cxn modelId="{5C718794-2C78-4B58-858B-486179502988}" type="presParOf" srcId="{16EFBF5E-A14B-47EE-A9D6-A307B91F82A3}" destId="{515740DA-2D94-4481-A99A-55FA67384AB3}" srcOrd="0" destOrd="0" presId="urn:microsoft.com/office/officeart/2016/7/layout/BasicProcessNew"/>
    <dgm:cxn modelId="{3AF7D5AE-C0B6-4027-BAC4-B25FA828F366}" type="presParOf" srcId="{16EFBF5E-A14B-47EE-A9D6-A307B91F82A3}" destId="{7908953A-F217-4CF6-A9C9-43DA756C57AB}" srcOrd="1" destOrd="0" presId="urn:microsoft.com/office/officeart/2016/7/layout/BasicProcessNew"/>
    <dgm:cxn modelId="{A424CCB5-A3B7-4B92-99CA-35377312D177}" type="presParOf" srcId="{16EFBF5E-A14B-47EE-A9D6-A307B91F82A3}" destId="{95E6B934-EC7F-441A-A56C-31D3DF786B68}" srcOrd="2" destOrd="0" presId="urn:microsoft.com/office/officeart/2016/7/layout/BasicProcessNew"/>
    <dgm:cxn modelId="{1D745944-D77D-4A20-A996-0A6C23E023A7}" type="presParOf" srcId="{16EFBF5E-A14B-47EE-A9D6-A307B91F82A3}" destId="{BA790EBC-D39D-4CEB-A274-F1AB773CDFCB}" srcOrd="3" destOrd="0" presId="urn:microsoft.com/office/officeart/2016/7/layout/BasicProcessNew"/>
    <dgm:cxn modelId="{902623DA-6728-4617-8D7A-A2E01F47B13C}" type="presParOf" srcId="{16EFBF5E-A14B-47EE-A9D6-A307B91F82A3}" destId="{442B3244-02CC-42B6-A905-08F6DADF4584}" srcOrd="4" destOrd="0" presId="urn:microsoft.com/office/officeart/2016/7/layout/Basic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EB3C01-99D1-48B5-AF9C-B40BDBC1629A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23BAB3D-DCD0-4C48-9E25-D73FB0669F54}">
      <dgm:prSet/>
      <dgm:spPr/>
      <dgm:t>
        <a:bodyPr/>
        <a:lstStyle/>
        <a:p>
          <a:r>
            <a:rPr lang="es-ES" dirty="0"/>
            <a:t>Entrega de Mercados</a:t>
          </a:r>
          <a:r>
            <a:rPr lang="de-DE" dirty="0"/>
            <a:t> </a:t>
          </a:r>
          <a:r>
            <a:rPr lang="es-ES" dirty="0"/>
            <a:t> </a:t>
          </a:r>
          <a:endParaRPr lang="en-US" dirty="0"/>
        </a:p>
      </dgm:t>
    </dgm:pt>
    <dgm:pt modelId="{BB13D19E-AA16-4B25-9DC7-76B4A8A27506}" type="parTrans" cxnId="{3C99AD45-4832-4F97-8751-FEB957DB250B}">
      <dgm:prSet/>
      <dgm:spPr/>
      <dgm:t>
        <a:bodyPr/>
        <a:lstStyle/>
        <a:p>
          <a:endParaRPr lang="en-US"/>
        </a:p>
      </dgm:t>
    </dgm:pt>
    <dgm:pt modelId="{4CDDF0F2-1353-44C5-943A-7101AD6DA3A4}" type="sibTrans" cxnId="{3C99AD45-4832-4F97-8751-FEB957DB250B}">
      <dgm:prSet/>
      <dgm:spPr/>
      <dgm:t>
        <a:bodyPr/>
        <a:lstStyle/>
        <a:p>
          <a:endParaRPr lang="en-US"/>
        </a:p>
      </dgm:t>
    </dgm:pt>
    <dgm:pt modelId="{34E7E839-62BB-4788-AE78-653CCCA0B713}">
      <dgm:prSet/>
      <dgm:spPr/>
      <dgm:t>
        <a:bodyPr/>
        <a:lstStyle/>
        <a:p>
          <a:r>
            <a:rPr lang="es-ES" dirty="0"/>
            <a:t>Kit escolares</a:t>
          </a:r>
          <a:endParaRPr lang="en-US" dirty="0"/>
        </a:p>
      </dgm:t>
    </dgm:pt>
    <dgm:pt modelId="{3110CA4C-6063-42FA-99A6-96E4E5D93A70}" type="parTrans" cxnId="{5E812CDD-A814-45F0-9828-64665DEF9F20}">
      <dgm:prSet/>
      <dgm:spPr/>
      <dgm:t>
        <a:bodyPr/>
        <a:lstStyle/>
        <a:p>
          <a:endParaRPr lang="en-US"/>
        </a:p>
      </dgm:t>
    </dgm:pt>
    <dgm:pt modelId="{5745FE77-166E-40D2-AF43-5473A253B9E1}" type="sibTrans" cxnId="{5E812CDD-A814-45F0-9828-64665DEF9F20}">
      <dgm:prSet/>
      <dgm:spPr/>
      <dgm:t>
        <a:bodyPr/>
        <a:lstStyle/>
        <a:p>
          <a:endParaRPr lang="en-US"/>
        </a:p>
      </dgm:t>
    </dgm:pt>
    <dgm:pt modelId="{D31BF136-3152-40BA-9894-BF58CD526AA7}">
      <dgm:prSet/>
      <dgm:spPr/>
      <dgm:t>
        <a:bodyPr/>
        <a:lstStyle/>
        <a:p>
          <a:r>
            <a:rPr lang="de-DE" dirty="0"/>
            <a:t>Regalos que inspiran sonrisas</a:t>
          </a:r>
        </a:p>
      </dgm:t>
    </dgm:pt>
    <dgm:pt modelId="{2F9C9762-69D0-49EC-B8A4-2325FBDE3E47}" type="parTrans" cxnId="{E2CCFD25-6F3D-4112-BBCF-C8225D5971B4}">
      <dgm:prSet/>
      <dgm:spPr/>
      <dgm:t>
        <a:bodyPr/>
        <a:lstStyle/>
        <a:p>
          <a:endParaRPr lang="de-DE"/>
        </a:p>
      </dgm:t>
    </dgm:pt>
    <dgm:pt modelId="{BB721607-2E24-45B4-B549-1EAC4D294B34}" type="sibTrans" cxnId="{E2CCFD25-6F3D-4112-BBCF-C8225D5971B4}">
      <dgm:prSet/>
      <dgm:spPr/>
      <dgm:t>
        <a:bodyPr/>
        <a:lstStyle/>
        <a:p>
          <a:endParaRPr lang="de-DE"/>
        </a:p>
      </dgm:t>
    </dgm:pt>
    <dgm:pt modelId="{590B8BFE-AEB7-4D7E-AFE2-62F7AB44E34B}">
      <dgm:prSet/>
      <dgm:spPr/>
      <dgm:t>
        <a:bodyPr/>
        <a:lstStyle/>
        <a:p>
          <a:r>
            <a:rPr lang="de-DE" dirty="0"/>
            <a:t>Distribución de literatura bíblica</a:t>
          </a:r>
        </a:p>
      </dgm:t>
    </dgm:pt>
    <dgm:pt modelId="{4A2200C4-E62F-4E4F-B530-FF73408E16AF}" type="parTrans" cxnId="{F6A54D89-7B73-4A30-B416-064C6B27103E}">
      <dgm:prSet/>
      <dgm:spPr/>
      <dgm:t>
        <a:bodyPr/>
        <a:lstStyle/>
        <a:p>
          <a:endParaRPr lang="de-DE"/>
        </a:p>
      </dgm:t>
    </dgm:pt>
    <dgm:pt modelId="{BED4391C-7BCB-4D8F-98D2-8F8DDD93E735}" type="sibTrans" cxnId="{F6A54D89-7B73-4A30-B416-064C6B27103E}">
      <dgm:prSet/>
      <dgm:spPr/>
      <dgm:t>
        <a:bodyPr/>
        <a:lstStyle/>
        <a:p>
          <a:endParaRPr lang="de-DE"/>
        </a:p>
      </dgm:t>
    </dgm:pt>
    <dgm:pt modelId="{06B0F1B2-748D-4B73-A4D1-4970E7C319A7}" type="pres">
      <dgm:prSet presAssocID="{88EB3C01-99D1-48B5-AF9C-B40BDBC1629A}" presName="outerComposite" presStyleCnt="0">
        <dgm:presLayoutVars>
          <dgm:chMax val="5"/>
          <dgm:dir/>
          <dgm:resizeHandles val="exact"/>
        </dgm:presLayoutVars>
      </dgm:prSet>
      <dgm:spPr/>
    </dgm:pt>
    <dgm:pt modelId="{8E6364DC-2F26-4880-8DB9-90737E102498}" type="pres">
      <dgm:prSet presAssocID="{88EB3C01-99D1-48B5-AF9C-B40BDBC1629A}" presName="dummyMaxCanvas" presStyleCnt="0">
        <dgm:presLayoutVars/>
      </dgm:prSet>
      <dgm:spPr/>
    </dgm:pt>
    <dgm:pt modelId="{2003D5C9-5701-4966-9585-6616182C6C6D}" type="pres">
      <dgm:prSet presAssocID="{88EB3C01-99D1-48B5-AF9C-B40BDBC1629A}" presName="FourNodes_1" presStyleLbl="node1" presStyleIdx="0" presStyleCnt="4">
        <dgm:presLayoutVars>
          <dgm:bulletEnabled val="1"/>
        </dgm:presLayoutVars>
      </dgm:prSet>
      <dgm:spPr/>
    </dgm:pt>
    <dgm:pt modelId="{4C06679F-1991-45DA-B7B6-D042C6346001}" type="pres">
      <dgm:prSet presAssocID="{88EB3C01-99D1-48B5-AF9C-B40BDBC1629A}" presName="FourNodes_2" presStyleLbl="node1" presStyleIdx="1" presStyleCnt="4">
        <dgm:presLayoutVars>
          <dgm:bulletEnabled val="1"/>
        </dgm:presLayoutVars>
      </dgm:prSet>
      <dgm:spPr/>
    </dgm:pt>
    <dgm:pt modelId="{0A42054F-59D0-4A4B-87BE-7D69F91856C9}" type="pres">
      <dgm:prSet presAssocID="{88EB3C01-99D1-48B5-AF9C-B40BDBC1629A}" presName="FourNodes_3" presStyleLbl="node1" presStyleIdx="2" presStyleCnt="4">
        <dgm:presLayoutVars>
          <dgm:bulletEnabled val="1"/>
        </dgm:presLayoutVars>
      </dgm:prSet>
      <dgm:spPr/>
    </dgm:pt>
    <dgm:pt modelId="{4A1929C5-EA88-40AB-9C3E-E1E51436A130}" type="pres">
      <dgm:prSet presAssocID="{88EB3C01-99D1-48B5-AF9C-B40BDBC1629A}" presName="FourNodes_4" presStyleLbl="node1" presStyleIdx="3" presStyleCnt="4">
        <dgm:presLayoutVars>
          <dgm:bulletEnabled val="1"/>
        </dgm:presLayoutVars>
      </dgm:prSet>
      <dgm:spPr/>
    </dgm:pt>
    <dgm:pt modelId="{9177F456-D65A-42B9-87B2-FB4DFBEDBF5F}" type="pres">
      <dgm:prSet presAssocID="{88EB3C01-99D1-48B5-AF9C-B40BDBC1629A}" presName="FourConn_1-2" presStyleLbl="fgAccFollowNode1" presStyleIdx="0" presStyleCnt="3">
        <dgm:presLayoutVars>
          <dgm:bulletEnabled val="1"/>
        </dgm:presLayoutVars>
      </dgm:prSet>
      <dgm:spPr/>
    </dgm:pt>
    <dgm:pt modelId="{C552A90B-5D2E-490F-9000-4E9288467CB2}" type="pres">
      <dgm:prSet presAssocID="{88EB3C01-99D1-48B5-AF9C-B40BDBC1629A}" presName="FourConn_2-3" presStyleLbl="fgAccFollowNode1" presStyleIdx="1" presStyleCnt="3">
        <dgm:presLayoutVars>
          <dgm:bulletEnabled val="1"/>
        </dgm:presLayoutVars>
      </dgm:prSet>
      <dgm:spPr/>
    </dgm:pt>
    <dgm:pt modelId="{CE9CC2EE-6543-4C7E-83F4-877BECCC90E3}" type="pres">
      <dgm:prSet presAssocID="{88EB3C01-99D1-48B5-AF9C-B40BDBC1629A}" presName="FourConn_3-4" presStyleLbl="fgAccFollowNode1" presStyleIdx="2" presStyleCnt="3">
        <dgm:presLayoutVars>
          <dgm:bulletEnabled val="1"/>
        </dgm:presLayoutVars>
      </dgm:prSet>
      <dgm:spPr/>
    </dgm:pt>
    <dgm:pt modelId="{7BDA6DF6-1E2E-4D30-AFE4-3BCBC2F31207}" type="pres">
      <dgm:prSet presAssocID="{88EB3C01-99D1-48B5-AF9C-B40BDBC1629A}" presName="FourNodes_1_text" presStyleLbl="node1" presStyleIdx="3" presStyleCnt="4">
        <dgm:presLayoutVars>
          <dgm:bulletEnabled val="1"/>
        </dgm:presLayoutVars>
      </dgm:prSet>
      <dgm:spPr/>
    </dgm:pt>
    <dgm:pt modelId="{0297B150-B8A2-4AF6-AE80-6EDF08EF6296}" type="pres">
      <dgm:prSet presAssocID="{88EB3C01-99D1-48B5-AF9C-B40BDBC1629A}" presName="FourNodes_2_text" presStyleLbl="node1" presStyleIdx="3" presStyleCnt="4">
        <dgm:presLayoutVars>
          <dgm:bulletEnabled val="1"/>
        </dgm:presLayoutVars>
      </dgm:prSet>
      <dgm:spPr/>
    </dgm:pt>
    <dgm:pt modelId="{692D58EB-6DEF-4350-BC91-B82F7BF8E8C8}" type="pres">
      <dgm:prSet presAssocID="{88EB3C01-99D1-48B5-AF9C-B40BDBC1629A}" presName="FourNodes_3_text" presStyleLbl="node1" presStyleIdx="3" presStyleCnt="4">
        <dgm:presLayoutVars>
          <dgm:bulletEnabled val="1"/>
        </dgm:presLayoutVars>
      </dgm:prSet>
      <dgm:spPr/>
    </dgm:pt>
    <dgm:pt modelId="{7AC8F436-07DB-4EB9-BF57-3739588AF94A}" type="pres">
      <dgm:prSet presAssocID="{88EB3C01-99D1-48B5-AF9C-B40BDBC1629A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2242A111-3FF3-4383-87A4-E5DC2434BE69}" type="presOf" srcId="{4CDDF0F2-1353-44C5-943A-7101AD6DA3A4}" destId="{C552A90B-5D2E-490F-9000-4E9288467CB2}" srcOrd="0" destOrd="0" presId="urn:microsoft.com/office/officeart/2005/8/layout/vProcess5"/>
    <dgm:cxn modelId="{952EF712-BED4-451A-B0EF-F537B55CB33A}" type="presOf" srcId="{5745FE77-166E-40D2-AF43-5473A253B9E1}" destId="{CE9CC2EE-6543-4C7E-83F4-877BECCC90E3}" srcOrd="0" destOrd="0" presId="urn:microsoft.com/office/officeart/2005/8/layout/vProcess5"/>
    <dgm:cxn modelId="{7B5CF61A-C6B6-437D-BBDE-2C72191EE053}" type="presOf" srcId="{523BAB3D-DCD0-4C48-9E25-D73FB0669F54}" destId="{4C06679F-1991-45DA-B7B6-D042C6346001}" srcOrd="0" destOrd="0" presId="urn:microsoft.com/office/officeart/2005/8/layout/vProcess5"/>
    <dgm:cxn modelId="{E2CCFD25-6F3D-4112-BBCF-C8225D5971B4}" srcId="{88EB3C01-99D1-48B5-AF9C-B40BDBC1629A}" destId="{D31BF136-3152-40BA-9894-BF58CD526AA7}" srcOrd="3" destOrd="0" parTransId="{2F9C9762-69D0-49EC-B8A4-2325FBDE3E47}" sibTransId="{BB721607-2E24-45B4-B549-1EAC4D294B34}"/>
    <dgm:cxn modelId="{3C99AD45-4832-4F97-8751-FEB957DB250B}" srcId="{88EB3C01-99D1-48B5-AF9C-B40BDBC1629A}" destId="{523BAB3D-DCD0-4C48-9E25-D73FB0669F54}" srcOrd="1" destOrd="0" parTransId="{BB13D19E-AA16-4B25-9DC7-76B4A8A27506}" sibTransId="{4CDDF0F2-1353-44C5-943A-7101AD6DA3A4}"/>
    <dgm:cxn modelId="{11331F68-C076-4313-BAB8-7D5189A755F4}" type="presOf" srcId="{D31BF136-3152-40BA-9894-BF58CD526AA7}" destId="{4A1929C5-EA88-40AB-9C3E-E1E51436A130}" srcOrd="0" destOrd="0" presId="urn:microsoft.com/office/officeart/2005/8/layout/vProcess5"/>
    <dgm:cxn modelId="{AE57CC84-5723-4301-8818-93147A08E818}" type="presOf" srcId="{88EB3C01-99D1-48B5-AF9C-B40BDBC1629A}" destId="{06B0F1B2-748D-4B73-A4D1-4970E7C319A7}" srcOrd="0" destOrd="0" presId="urn:microsoft.com/office/officeart/2005/8/layout/vProcess5"/>
    <dgm:cxn modelId="{F6A54D89-7B73-4A30-B416-064C6B27103E}" srcId="{88EB3C01-99D1-48B5-AF9C-B40BDBC1629A}" destId="{590B8BFE-AEB7-4D7E-AFE2-62F7AB44E34B}" srcOrd="0" destOrd="0" parTransId="{4A2200C4-E62F-4E4F-B530-FF73408E16AF}" sibTransId="{BED4391C-7BCB-4D8F-98D2-8F8DDD93E735}"/>
    <dgm:cxn modelId="{961988A2-6AEE-42A4-9A48-45EE1A1675DB}" type="presOf" srcId="{590B8BFE-AEB7-4D7E-AFE2-62F7AB44E34B}" destId="{2003D5C9-5701-4966-9585-6616182C6C6D}" srcOrd="0" destOrd="0" presId="urn:microsoft.com/office/officeart/2005/8/layout/vProcess5"/>
    <dgm:cxn modelId="{425D28B5-4F85-4422-BBE3-E966C9939523}" type="presOf" srcId="{34E7E839-62BB-4788-AE78-653CCCA0B713}" destId="{692D58EB-6DEF-4350-BC91-B82F7BF8E8C8}" srcOrd="1" destOrd="0" presId="urn:microsoft.com/office/officeart/2005/8/layout/vProcess5"/>
    <dgm:cxn modelId="{D5FDBED2-6E63-4992-BA0F-EC793D26FDD4}" type="presOf" srcId="{590B8BFE-AEB7-4D7E-AFE2-62F7AB44E34B}" destId="{7BDA6DF6-1E2E-4D30-AFE4-3BCBC2F31207}" srcOrd="1" destOrd="0" presId="urn:microsoft.com/office/officeart/2005/8/layout/vProcess5"/>
    <dgm:cxn modelId="{1F63EFD4-CFCE-4AAC-B7B3-075C43660B31}" type="presOf" srcId="{D31BF136-3152-40BA-9894-BF58CD526AA7}" destId="{7AC8F436-07DB-4EB9-BF57-3739588AF94A}" srcOrd="1" destOrd="0" presId="urn:microsoft.com/office/officeart/2005/8/layout/vProcess5"/>
    <dgm:cxn modelId="{5E812CDD-A814-45F0-9828-64665DEF9F20}" srcId="{88EB3C01-99D1-48B5-AF9C-B40BDBC1629A}" destId="{34E7E839-62BB-4788-AE78-653CCCA0B713}" srcOrd="2" destOrd="0" parTransId="{3110CA4C-6063-42FA-99A6-96E4E5D93A70}" sibTransId="{5745FE77-166E-40D2-AF43-5473A253B9E1}"/>
    <dgm:cxn modelId="{628CB9F5-1452-4BFA-87B1-38B3451EE3FC}" type="presOf" srcId="{34E7E839-62BB-4788-AE78-653CCCA0B713}" destId="{0A42054F-59D0-4A4B-87BE-7D69F91856C9}" srcOrd="0" destOrd="0" presId="urn:microsoft.com/office/officeart/2005/8/layout/vProcess5"/>
    <dgm:cxn modelId="{328166F9-A4E3-4D3C-8D63-6531A2F8EAF7}" type="presOf" srcId="{523BAB3D-DCD0-4C48-9E25-D73FB0669F54}" destId="{0297B150-B8A2-4AF6-AE80-6EDF08EF6296}" srcOrd="1" destOrd="0" presId="urn:microsoft.com/office/officeart/2005/8/layout/vProcess5"/>
    <dgm:cxn modelId="{3A32B4FB-A72E-4B7E-A3EC-A5197D882C0F}" type="presOf" srcId="{BED4391C-7BCB-4D8F-98D2-8F8DDD93E735}" destId="{9177F456-D65A-42B9-87B2-FB4DFBEDBF5F}" srcOrd="0" destOrd="0" presId="urn:microsoft.com/office/officeart/2005/8/layout/vProcess5"/>
    <dgm:cxn modelId="{33C2A2D6-E97E-4105-A0EE-2EDB29E821E0}" type="presParOf" srcId="{06B0F1B2-748D-4B73-A4D1-4970E7C319A7}" destId="{8E6364DC-2F26-4880-8DB9-90737E102498}" srcOrd="0" destOrd="0" presId="urn:microsoft.com/office/officeart/2005/8/layout/vProcess5"/>
    <dgm:cxn modelId="{7DCF3D66-8B69-4A7F-B00A-3655190A505D}" type="presParOf" srcId="{06B0F1B2-748D-4B73-A4D1-4970E7C319A7}" destId="{2003D5C9-5701-4966-9585-6616182C6C6D}" srcOrd="1" destOrd="0" presId="urn:microsoft.com/office/officeart/2005/8/layout/vProcess5"/>
    <dgm:cxn modelId="{0F4D8CA3-A02C-41EB-9FF2-43852231598F}" type="presParOf" srcId="{06B0F1B2-748D-4B73-A4D1-4970E7C319A7}" destId="{4C06679F-1991-45DA-B7B6-D042C6346001}" srcOrd="2" destOrd="0" presId="urn:microsoft.com/office/officeart/2005/8/layout/vProcess5"/>
    <dgm:cxn modelId="{0C739291-4BEE-491B-9577-C4ACA1B12038}" type="presParOf" srcId="{06B0F1B2-748D-4B73-A4D1-4970E7C319A7}" destId="{0A42054F-59D0-4A4B-87BE-7D69F91856C9}" srcOrd="3" destOrd="0" presId="urn:microsoft.com/office/officeart/2005/8/layout/vProcess5"/>
    <dgm:cxn modelId="{F5A71F1E-9470-40FF-870D-793C962D98D5}" type="presParOf" srcId="{06B0F1B2-748D-4B73-A4D1-4970E7C319A7}" destId="{4A1929C5-EA88-40AB-9C3E-E1E51436A130}" srcOrd="4" destOrd="0" presId="urn:microsoft.com/office/officeart/2005/8/layout/vProcess5"/>
    <dgm:cxn modelId="{B25980A7-088F-45E6-A4F6-C052149A5BEF}" type="presParOf" srcId="{06B0F1B2-748D-4B73-A4D1-4970E7C319A7}" destId="{9177F456-D65A-42B9-87B2-FB4DFBEDBF5F}" srcOrd="5" destOrd="0" presId="urn:microsoft.com/office/officeart/2005/8/layout/vProcess5"/>
    <dgm:cxn modelId="{4F5A08FC-9A1F-40A6-8F0A-51160A1FE6B3}" type="presParOf" srcId="{06B0F1B2-748D-4B73-A4D1-4970E7C319A7}" destId="{C552A90B-5D2E-490F-9000-4E9288467CB2}" srcOrd="6" destOrd="0" presId="urn:microsoft.com/office/officeart/2005/8/layout/vProcess5"/>
    <dgm:cxn modelId="{1EE377B5-4573-4A42-B988-35832EFF3A18}" type="presParOf" srcId="{06B0F1B2-748D-4B73-A4D1-4970E7C319A7}" destId="{CE9CC2EE-6543-4C7E-83F4-877BECCC90E3}" srcOrd="7" destOrd="0" presId="urn:microsoft.com/office/officeart/2005/8/layout/vProcess5"/>
    <dgm:cxn modelId="{8462DE7E-6628-4BF5-9DE1-4D6134F1F2BE}" type="presParOf" srcId="{06B0F1B2-748D-4B73-A4D1-4970E7C319A7}" destId="{7BDA6DF6-1E2E-4D30-AFE4-3BCBC2F31207}" srcOrd="8" destOrd="0" presId="urn:microsoft.com/office/officeart/2005/8/layout/vProcess5"/>
    <dgm:cxn modelId="{DD0635C5-50D7-49D9-8BC2-FA5818683110}" type="presParOf" srcId="{06B0F1B2-748D-4B73-A4D1-4970E7C319A7}" destId="{0297B150-B8A2-4AF6-AE80-6EDF08EF6296}" srcOrd="9" destOrd="0" presId="urn:microsoft.com/office/officeart/2005/8/layout/vProcess5"/>
    <dgm:cxn modelId="{F7EBB5D5-7ADA-461D-ADF6-2C1AA88302A3}" type="presParOf" srcId="{06B0F1B2-748D-4B73-A4D1-4970E7C319A7}" destId="{692D58EB-6DEF-4350-BC91-B82F7BF8E8C8}" srcOrd="10" destOrd="0" presId="urn:microsoft.com/office/officeart/2005/8/layout/vProcess5"/>
    <dgm:cxn modelId="{7828842E-1F25-4893-8482-EDF9BF4B7274}" type="presParOf" srcId="{06B0F1B2-748D-4B73-A4D1-4970E7C319A7}" destId="{7AC8F436-07DB-4EB9-BF57-3739588AF94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9EF2DB-1921-4EDC-80A5-608A152817A0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A0E6CED-15E5-49D0-B071-17B179510326}">
      <dgm:prSet/>
      <dgm:spPr/>
      <dgm:t>
        <a:bodyPr/>
        <a:lstStyle/>
        <a:p>
          <a:r>
            <a:rPr lang="es-ES"/>
            <a:t>En el mes de diciembre de 2025, la Fundación La Abuela llevó a cabo la tradicional jornada de entrega de </a:t>
          </a:r>
          <a:r>
            <a:rPr lang="es-ES" b="1"/>
            <a:t>regalos de Navidad en la comunidad de Nueva Jerusalén</a:t>
          </a:r>
          <a:r>
            <a:rPr lang="es-ES"/>
            <a:t>.</a:t>
          </a:r>
          <a:endParaRPr lang="en-US"/>
        </a:p>
      </dgm:t>
    </dgm:pt>
    <dgm:pt modelId="{3635A3F4-21BE-4703-9121-B2A82E8108FE}" type="parTrans" cxnId="{6A474898-7F6C-4877-A3F8-F775C1F2A9E9}">
      <dgm:prSet/>
      <dgm:spPr/>
      <dgm:t>
        <a:bodyPr/>
        <a:lstStyle/>
        <a:p>
          <a:endParaRPr lang="en-US"/>
        </a:p>
      </dgm:t>
    </dgm:pt>
    <dgm:pt modelId="{3601E97D-6492-4113-A9BE-8FCE7B7925A4}" type="sibTrans" cxnId="{6A474898-7F6C-4877-A3F8-F775C1F2A9E9}">
      <dgm:prSet/>
      <dgm:spPr/>
      <dgm:t>
        <a:bodyPr/>
        <a:lstStyle/>
        <a:p>
          <a:endParaRPr lang="en-US"/>
        </a:p>
      </dgm:t>
    </dgm:pt>
    <dgm:pt modelId="{37ED3B1C-D0EC-4E9F-A494-889C8C6FDFEC}">
      <dgm:prSet/>
      <dgm:spPr/>
      <dgm:t>
        <a:bodyPr/>
        <a:lstStyle/>
        <a:p>
          <a:r>
            <a:rPr lang="es-ES"/>
            <a:t>Durante esta actividad se compartieron momentos de alegría con los niños de la comunidad mediante juegos, actividades recreativas y la entrega de regalos navideños. Estas jornadas buscan fortalecer el espíritu de solidaridad y brindar a los niños una celebración llena de cariño y esperanza.</a:t>
          </a:r>
          <a:endParaRPr lang="en-US"/>
        </a:p>
      </dgm:t>
    </dgm:pt>
    <dgm:pt modelId="{FFF4A39E-23B4-4D14-B7DB-3E3407132271}" type="parTrans" cxnId="{651851FE-74E9-4CFE-B0CF-B7674D365B7A}">
      <dgm:prSet/>
      <dgm:spPr/>
      <dgm:t>
        <a:bodyPr/>
        <a:lstStyle/>
        <a:p>
          <a:endParaRPr lang="en-US"/>
        </a:p>
      </dgm:t>
    </dgm:pt>
    <dgm:pt modelId="{2FECBCB7-DD70-451B-B92A-025B8D4DB55F}" type="sibTrans" cxnId="{651851FE-74E9-4CFE-B0CF-B7674D365B7A}">
      <dgm:prSet/>
      <dgm:spPr/>
      <dgm:t>
        <a:bodyPr/>
        <a:lstStyle/>
        <a:p>
          <a:endParaRPr lang="en-US"/>
        </a:p>
      </dgm:t>
    </dgm:pt>
    <dgm:pt modelId="{431B8F0E-24FC-4A0B-BEFD-57B8E1107178}">
      <dgm:prSet/>
      <dgm:spPr/>
      <dgm:t>
        <a:bodyPr/>
        <a:lstStyle/>
        <a:p>
          <a:r>
            <a:rPr lang="es-ES"/>
            <a:t>La actividad contó con el apoyo de voluntarios y personas solidarias que se unieron a la causa, permitiendo llevar sonrisas y momentos especiales a los niños y sus familias.</a:t>
          </a:r>
          <a:endParaRPr lang="en-US"/>
        </a:p>
      </dgm:t>
    </dgm:pt>
    <dgm:pt modelId="{24B69F4B-CEE9-4509-96DE-E1E50CD8B09E}" type="parTrans" cxnId="{0EC553E6-6792-4EBF-8266-08C82A6D6C62}">
      <dgm:prSet/>
      <dgm:spPr/>
      <dgm:t>
        <a:bodyPr/>
        <a:lstStyle/>
        <a:p>
          <a:endParaRPr lang="en-US"/>
        </a:p>
      </dgm:t>
    </dgm:pt>
    <dgm:pt modelId="{71F23F54-FA9F-43F3-BE64-F1DC8572C3DC}" type="sibTrans" cxnId="{0EC553E6-6792-4EBF-8266-08C82A6D6C62}">
      <dgm:prSet/>
      <dgm:spPr/>
      <dgm:t>
        <a:bodyPr/>
        <a:lstStyle/>
        <a:p>
          <a:endParaRPr lang="en-US"/>
        </a:p>
      </dgm:t>
    </dgm:pt>
    <dgm:pt modelId="{66D60638-954E-49B4-95C8-A454F211E2B2}">
      <dgm:prSet/>
      <dgm:spPr/>
      <dgm:t>
        <a:bodyPr/>
        <a:lstStyle/>
        <a:p>
          <a:r>
            <a:rPr lang="es-ES" b="1"/>
            <a:t>. Recolección de regalos para niños de Cuba</a:t>
          </a:r>
          <a:endParaRPr lang="en-US"/>
        </a:p>
      </dgm:t>
    </dgm:pt>
    <dgm:pt modelId="{5D902375-F3BB-44E5-861B-372EBED1FEAF}" type="parTrans" cxnId="{6B632AEC-68EB-4831-80D9-02CFEBE45011}">
      <dgm:prSet/>
      <dgm:spPr/>
      <dgm:t>
        <a:bodyPr/>
        <a:lstStyle/>
        <a:p>
          <a:endParaRPr lang="en-US"/>
        </a:p>
      </dgm:t>
    </dgm:pt>
    <dgm:pt modelId="{C5F7EC91-26E4-47D9-91CA-4B781D046F08}" type="sibTrans" cxnId="{6B632AEC-68EB-4831-80D9-02CFEBE45011}">
      <dgm:prSet/>
      <dgm:spPr/>
      <dgm:t>
        <a:bodyPr/>
        <a:lstStyle/>
        <a:p>
          <a:endParaRPr lang="en-US"/>
        </a:p>
      </dgm:t>
    </dgm:pt>
    <dgm:pt modelId="{7E5F5E42-4922-4D50-9C6D-37F858DC85F5}">
      <dgm:prSet/>
      <dgm:spPr/>
      <dgm:t>
        <a:bodyPr/>
        <a:lstStyle/>
        <a:p>
          <a:r>
            <a:rPr lang="es-ES"/>
            <a:t>Durante el mismo periodo navideño se realizó también una campaña de </a:t>
          </a:r>
          <a:r>
            <a:rPr lang="es-ES" b="1"/>
            <a:t>recolección de regalos y ayudas para los niños de Cuba</a:t>
          </a:r>
          <a:r>
            <a:rPr lang="es-ES"/>
            <a:t>. Gracias al apoyo de colaboradores, voluntarios y personas solidarias, fue posible reunir una importante cantidad de obsequios que serán enviados y entregados durante el año </a:t>
          </a:r>
          <a:r>
            <a:rPr lang="es-ES" b="1"/>
            <a:t>2026</a:t>
          </a:r>
          <a:r>
            <a:rPr lang="es-ES"/>
            <a:t>.</a:t>
          </a:r>
          <a:endParaRPr lang="en-US"/>
        </a:p>
      </dgm:t>
    </dgm:pt>
    <dgm:pt modelId="{8262230A-0CFF-4D49-ABFE-2CE2E8074354}" type="parTrans" cxnId="{6A131C75-01B3-4F29-B9F1-F0D55D3BC581}">
      <dgm:prSet/>
      <dgm:spPr/>
      <dgm:t>
        <a:bodyPr/>
        <a:lstStyle/>
        <a:p>
          <a:endParaRPr lang="en-US"/>
        </a:p>
      </dgm:t>
    </dgm:pt>
    <dgm:pt modelId="{DE1962EF-2D60-4A9E-BC9D-797B24EC6EAA}" type="sibTrans" cxnId="{6A131C75-01B3-4F29-B9F1-F0D55D3BC581}">
      <dgm:prSet/>
      <dgm:spPr/>
      <dgm:t>
        <a:bodyPr/>
        <a:lstStyle/>
        <a:p>
          <a:endParaRPr lang="en-US"/>
        </a:p>
      </dgm:t>
    </dgm:pt>
    <dgm:pt modelId="{EE7D2E71-6DF8-4A83-B897-AECD60E90820}">
      <dgm:prSet/>
      <dgm:spPr/>
      <dgm:t>
        <a:bodyPr/>
        <a:lstStyle/>
        <a:p>
          <a:r>
            <a:rPr lang="es-ES"/>
            <a:t>Esta iniciativa refleja el compromiso continuo de la Fundación con la solidaridad internacional y con el bienestar de la niñez en diferentes contextos.</a:t>
          </a:r>
          <a:endParaRPr lang="en-US"/>
        </a:p>
      </dgm:t>
    </dgm:pt>
    <dgm:pt modelId="{57C00D03-A34C-4643-B0ED-824933B1D0DB}" type="parTrans" cxnId="{8B1548DD-13A8-45DD-916C-C79914E4C153}">
      <dgm:prSet/>
      <dgm:spPr/>
      <dgm:t>
        <a:bodyPr/>
        <a:lstStyle/>
        <a:p>
          <a:endParaRPr lang="en-US"/>
        </a:p>
      </dgm:t>
    </dgm:pt>
    <dgm:pt modelId="{5AD1E835-6024-4360-930D-3A89F57B64AA}" type="sibTrans" cxnId="{8B1548DD-13A8-45DD-916C-C79914E4C153}">
      <dgm:prSet/>
      <dgm:spPr/>
      <dgm:t>
        <a:bodyPr/>
        <a:lstStyle/>
        <a:p>
          <a:endParaRPr lang="en-US"/>
        </a:p>
      </dgm:t>
    </dgm:pt>
    <dgm:pt modelId="{F24BB3B7-B9AC-49F5-B278-E57909BA7EDA}" type="pres">
      <dgm:prSet presAssocID="{1B9EF2DB-1921-4EDC-80A5-608A152817A0}" presName="Name0" presStyleCnt="0">
        <dgm:presLayoutVars>
          <dgm:dir/>
          <dgm:resizeHandles val="exact"/>
        </dgm:presLayoutVars>
      </dgm:prSet>
      <dgm:spPr/>
    </dgm:pt>
    <dgm:pt modelId="{75605E56-DAD0-41FF-8144-8DF59102392D}" type="pres">
      <dgm:prSet presAssocID="{EA0E6CED-15E5-49D0-B071-17B179510326}" presName="node" presStyleLbl="node1" presStyleIdx="0" presStyleCnt="6">
        <dgm:presLayoutVars>
          <dgm:bulletEnabled val="1"/>
        </dgm:presLayoutVars>
      </dgm:prSet>
      <dgm:spPr/>
    </dgm:pt>
    <dgm:pt modelId="{33A531A6-4352-4BC0-9CF2-7EB478179176}" type="pres">
      <dgm:prSet presAssocID="{3601E97D-6492-4113-A9BE-8FCE7B7925A4}" presName="sibTrans" presStyleLbl="sibTrans1D1" presStyleIdx="0" presStyleCnt="5"/>
      <dgm:spPr/>
    </dgm:pt>
    <dgm:pt modelId="{432E2C2E-3FA9-4E6E-A320-8DDCC9DEE94C}" type="pres">
      <dgm:prSet presAssocID="{3601E97D-6492-4113-A9BE-8FCE7B7925A4}" presName="connectorText" presStyleLbl="sibTrans1D1" presStyleIdx="0" presStyleCnt="5"/>
      <dgm:spPr/>
    </dgm:pt>
    <dgm:pt modelId="{959EB8AA-A8BF-4224-AF59-1BDA8FD9A53B}" type="pres">
      <dgm:prSet presAssocID="{37ED3B1C-D0EC-4E9F-A494-889C8C6FDFEC}" presName="node" presStyleLbl="node1" presStyleIdx="1" presStyleCnt="6">
        <dgm:presLayoutVars>
          <dgm:bulletEnabled val="1"/>
        </dgm:presLayoutVars>
      </dgm:prSet>
      <dgm:spPr/>
    </dgm:pt>
    <dgm:pt modelId="{7B45DB5B-7ABB-4D93-90A3-E47641C9C867}" type="pres">
      <dgm:prSet presAssocID="{2FECBCB7-DD70-451B-B92A-025B8D4DB55F}" presName="sibTrans" presStyleLbl="sibTrans1D1" presStyleIdx="1" presStyleCnt="5"/>
      <dgm:spPr/>
    </dgm:pt>
    <dgm:pt modelId="{172A4E3F-F797-4A87-925D-984DFB57BBEC}" type="pres">
      <dgm:prSet presAssocID="{2FECBCB7-DD70-451B-B92A-025B8D4DB55F}" presName="connectorText" presStyleLbl="sibTrans1D1" presStyleIdx="1" presStyleCnt="5"/>
      <dgm:spPr/>
    </dgm:pt>
    <dgm:pt modelId="{78A4E631-80A8-4CC1-95E2-04152E478393}" type="pres">
      <dgm:prSet presAssocID="{431B8F0E-24FC-4A0B-BEFD-57B8E1107178}" presName="node" presStyleLbl="node1" presStyleIdx="2" presStyleCnt="6">
        <dgm:presLayoutVars>
          <dgm:bulletEnabled val="1"/>
        </dgm:presLayoutVars>
      </dgm:prSet>
      <dgm:spPr/>
    </dgm:pt>
    <dgm:pt modelId="{C9CD2125-47C1-41F6-828E-AE72C98DCCF9}" type="pres">
      <dgm:prSet presAssocID="{71F23F54-FA9F-43F3-BE64-F1DC8572C3DC}" presName="sibTrans" presStyleLbl="sibTrans1D1" presStyleIdx="2" presStyleCnt="5"/>
      <dgm:spPr/>
    </dgm:pt>
    <dgm:pt modelId="{98C31E1A-8040-4DBB-AC9B-CB8573B74505}" type="pres">
      <dgm:prSet presAssocID="{71F23F54-FA9F-43F3-BE64-F1DC8572C3DC}" presName="connectorText" presStyleLbl="sibTrans1D1" presStyleIdx="2" presStyleCnt="5"/>
      <dgm:spPr/>
    </dgm:pt>
    <dgm:pt modelId="{BA1BE908-5F7B-4CC6-BAB0-075F0046E6AB}" type="pres">
      <dgm:prSet presAssocID="{66D60638-954E-49B4-95C8-A454F211E2B2}" presName="node" presStyleLbl="node1" presStyleIdx="3" presStyleCnt="6">
        <dgm:presLayoutVars>
          <dgm:bulletEnabled val="1"/>
        </dgm:presLayoutVars>
      </dgm:prSet>
      <dgm:spPr/>
    </dgm:pt>
    <dgm:pt modelId="{8B50F438-BE5A-4BBF-B8CF-ABEC9D233C13}" type="pres">
      <dgm:prSet presAssocID="{C5F7EC91-26E4-47D9-91CA-4B781D046F08}" presName="sibTrans" presStyleLbl="sibTrans1D1" presStyleIdx="3" presStyleCnt="5"/>
      <dgm:spPr/>
    </dgm:pt>
    <dgm:pt modelId="{AFAFE4BD-BF8D-44D7-8B74-5015AF72D0C5}" type="pres">
      <dgm:prSet presAssocID="{C5F7EC91-26E4-47D9-91CA-4B781D046F08}" presName="connectorText" presStyleLbl="sibTrans1D1" presStyleIdx="3" presStyleCnt="5"/>
      <dgm:spPr/>
    </dgm:pt>
    <dgm:pt modelId="{13D62E44-D138-430A-9745-0D439BD11C4E}" type="pres">
      <dgm:prSet presAssocID="{7E5F5E42-4922-4D50-9C6D-37F858DC85F5}" presName="node" presStyleLbl="node1" presStyleIdx="4" presStyleCnt="6">
        <dgm:presLayoutVars>
          <dgm:bulletEnabled val="1"/>
        </dgm:presLayoutVars>
      </dgm:prSet>
      <dgm:spPr/>
    </dgm:pt>
    <dgm:pt modelId="{F1C0F887-9A8F-4564-B909-F4EC938DAFDE}" type="pres">
      <dgm:prSet presAssocID="{DE1962EF-2D60-4A9E-BC9D-797B24EC6EAA}" presName="sibTrans" presStyleLbl="sibTrans1D1" presStyleIdx="4" presStyleCnt="5"/>
      <dgm:spPr/>
    </dgm:pt>
    <dgm:pt modelId="{26D3998A-7868-45CE-97E8-CE753D6FB13B}" type="pres">
      <dgm:prSet presAssocID="{DE1962EF-2D60-4A9E-BC9D-797B24EC6EAA}" presName="connectorText" presStyleLbl="sibTrans1D1" presStyleIdx="4" presStyleCnt="5"/>
      <dgm:spPr/>
    </dgm:pt>
    <dgm:pt modelId="{517D771B-AC10-4D92-90E8-759C3123EE5A}" type="pres">
      <dgm:prSet presAssocID="{EE7D2E71-6DF8-4A83-B897-AECD60E90820}" presName="node" presStyleLbl="node1" presStyleIdx="5" presStyleCnt="6">
        <dgm:presLayoutVars>
          <dgm:bulletEnabled val="1"/>
        </dgm:presLayoutVars>
      </dgm:prSet>
      <dgm:spPr/>
    </dgm:pt>
  </dgm:ptLst>
  <dgm:cxnLst>
    <dgm:cxn modelId="{17CFD900-175F-4BA7-8714-487A808F0952}" type="presOf" srcId="{37ED3B1C-D0EC-4E9F-A494-889C8C6FDFEC}" destId="{959EB8AA-A8BF-4224-AF59-1BDA8FD9A53B}" srcOrd="0" destOrd="0" presId="urn:microsoft.com/office/officeart/2016/7/layout/RepeatingBendingProcessNew"/>
    <dgm:cxn modelId="{F592BA37-7B08-454F-A281-EE9095B10E3E}" type="presOf" srcId="{66D60638-954E-49B4-95C8-A454F211E2B2}" destId="{BA1BE908-5F7B-4CC6-BAB0-075F0046E6AB}" srcOrd="0" destOrd="0" presId="urn:microsoft.com/office/officeart/2016/7/layout/RepeatingBendingProcessNew"/>
    <dgm:cxn modelId="{8217AA4C-C69B-40F6-B142-D36215F9A8CE}" type="presOf" srcId="{3601E97D-6492-4113-A9BE-8FCE7B7925A4}" destId="{432E2C2E-3FA9-4E6E-A320-8DDCC9DEE94C}" srcOrd="1" destOrd="0" presId="urn:microsoft.com/office/officeart/2016/7/layout/RepeatingBendingProcessNew"/>
    <dgm:cxn modelId="{6A131C75-01B3-4F29-B9F1-F0D55D3BC581}" srcId="{1B9EF2DB-1921-4EDC-80A5-608A152817A0}" destId="{7E5F5E42-4922-4D50-9C6D-37F858DC85F5}" srcOrd="4" destOrd="0" parTransId="{8262230A-0CFF-4D49-ABFE-2CE2E8074354}" sibTransId="{DE1962EF-2D60-4A9E-BC9D-797B24EC6EAA}"/>
    <dgm:cxn modelId="{8778B081-D019-4DDF-BFB9-3C0DEEB5E94B}" type="presOf" srcId="{431B8F0E-24FC-4A0B-BEFD-57B8E1107178}" destId="{78A4E631-80A8-4CC1-95E2-04152E478393}" srcOrd="0" destOrd="0" presId="urn:microsoft.com/office/officeart/2016/7/layout/RepeatingBendingProcessNew"/>
    <dgm:cxn modelId="{FEA6298A-7015-4E8C-A8E0-60A67DEE3F56}" type="presOf" srcId="{DE1962EF-2D60-4A9E-BC9D-797B24EC6EAA}" destId="{26D3998A-7868-45CE-97E8-CE753D6FB13B}" srcOrd="1" destOrd="0" presId="urn:microsoft.com/office/officeart/2016/7/layout/RepeatingBendingProcessNew"/>
    <dgm:cxn modelId="{B77CAD93-6725-4038-9A43-3FD0126997CE}" type="presOf" srcId="{C5F7EC91-26E4-47D9-91CA-4B781D046F08}" destId="{8B50F438-BE5A-4BBF-B8CF-ABEC9D233C13}" srcOrd="0" destOrd="0" presId="urn:microsoft.com/office/officeart/2016/7/layout/RepeatingBendingProcessNew"/>
    <dgm:cxn modelId="{A8BE0994-4806-4D33-A78E-815DD96EF859}" type="presOf" srcId="{2FECBCB7-DD70-451B-B92A-025B8D4DB55F}" destId="{172A4E3F-F797-4A87-925D-984DFB57BBEC}" srcOrd="1" destOrd="0" presId="urn:microsoft.com/office/officeart/2016/7/layout/RepeatingBendingProcessNew"/>
    <dgm:cxn modelId="{6A474898-7F6C-4877-A3F8-F775C1F2A9E9}" srcId="{1B9EF2DB-1921-4EDC-80A5-608A152817A0}" destId="{EA0E6CED-15E5-49D0-B071-17B179510326}" srcOrd="0" destOrd="0" parTransId="{3635A3F4-21BE-4703-9121-B2A82E8108FE}" sibTransId="{3601E97D-6492-4113-A9BE-8FCE7B7925A4}"/>
    <dgm:cxn modelId="{7EC5DFA0-A832-45EE-8DB4-B47599A209CA}" type="presOf" srcId="{C5F7EC91-26E4-47D9-91CA-4B781D046F08}" destId="{AFAFE4BD-BF8D-44D7-8B74-5015AF72D0C5}" srcOrd="1" destOrd="0" presId="urn:microsoft.com/office/officeart/2016/7/layout/RepeatingBendingProcessNew"/>
    <dgm:cxn modelId="{776940C2-721A-499D-BD70-F6ED6945BFE9}" type="presOf" srcId="{3601E97D-6492-4113-A9BE-8FCE7B7925A4}" destId="{33A531A6-4352-4BC0-9CF2-7EB478179176}" srcOrd="0" destOrd="0" presId="urn:microsoft.com/office/officeart/2016/7/layout/RepeatingBendingProcessNew"/>
    <dgm:cxn modelId="{8C7428D5-A253-4FBF-A471-4E5C5E45A150}" type="presOf" srcId="{71F23F54-FA9F-43F3-BE64-F1DC8572C3DC}" destId="{98C31E1A-8040-4DBB-AC9B-CB8573B74505}" srcOrd="1" destOrd="0" presId="urn:microsoft.com/office/officeart/2016/7/layout/RepeatingBendingProcessNew"/>
    <dgm:cxn modelId="{5082F5D6-2EA5-48E7-883A-54F9B0A59EE8}" type="presOf" srcId="{EE7D2E71-6DF8-4A83-B897-AECD60E90820}" destId="{517D771B-AC10-4D92-90E8-759C3123EE5A}" srcOrd="0" destOrd="0" presId="urn:microsoft.com/office/officeart/2016/7/layout/RepeatingBendingProcessNew"/>
    <dgm:cxn modelId="{D2CE6BDC-3B3F-4921-94AA-24B88F2EC008}" type="presOf" srcId="{71F23F54-FA9F-43F3-BE64-F1DC8572C3DC}" destId="{C9CD2125-47C1-41F6-828E-AE72C98DCCF9}" srcOrd="0" destOrd="0" presId="urn:microsoft.com/office/officeart/2016/7/layout/RepeatingBendingProcessNew"/>
    <dgm:cxn modelId="{8B1548DD-13A8-45DD-916C-C79914E4C153}" srcId="{1B9EF2DB-1921-4EDC-80A5-608A152817A0}" destId="{EE7D2E71-6DF8-4A83-B897-AECD60E90820}" srcOrd="5" destOrd="0" parTransId="{57C00D03-A34C-4643-B0ED-824933B1D0DB}" sibTransId="{5AD1E835-6024-4360-930D-3A89F57B64AA}"/>
    <dgm:cxn modelId="{57B8FFDF-AC89-4BBC-84B3-1AE31091EC74}" type="presOf" srcId="{7E5F5E42-4922-4D50-9C6D-37F858DC85F5}" destId="{13D62E44-D138-430A-9745-0D439BD11C4E}" srcOrd="0" destOrd="0" presId="urn:microsoft.com/office/officeart/2016/7/layout/RepeatingBendingProcessNew"/>
    <dgm:cxn modelId="{0EC553E6-6792-4EBF-8266-08C82A6D6C62}" srcId="{1B9EF2DB-1921-4EDC-80A5-608A152817A0}" destId="{431B8F0E-24FC-4A0B-BEFD-57B8E1107178}" srcOrd="2" destOrd="0" parTransId="{24B69F4B-CEE9-4509-96DE-E1E50CD8B09E}" sibTransId="{71F23F54-FA9F-43F3-BE64-F1DC8572C3DC}"/>
    <dgm:cxn modelId="{DD773CEB-4D37-445D-B31A-17C378A03317}" type="presOf" srcId="{EA0E6CED-15E5-49D0-B071-17B179510326}" destId="{75605E56-DAD0-41FF-8144-8DF59102392D}" srcOrd="0" destOrd="0" presId="urn:microsoft.com/office/officeart/2016/7/layout/RepeatingBendingProcessNew"/>
    <dgm:cxn modelId="{6B632AEC-68EB-4831-80D9-02CFEBE45011}" srcId="{1B9EF2DB-1921-4EDC-80A5-608A152817A0}" destId="{66D60638-954E-49B4-95C8-A454F211E2B2}" srcOrd="3" destOrd="0" parTransId="{5D902375-F3BB-44E5-861B-372EBED1FEAF}" sibTransId="{C5F7EC91-26E4-47D9-91CA-4B781D046F08}"/>
    <dgm:cxn modelId="{1809E3F0-5CC2-423C-8478-11385192F045}" type="presOf" srcId="{1B9EF2DB-1921-4EDC-80A5-608A152817A0}" destId="{F24BB3B7-B9AC-49F5-B278-E57909BA7EDA}" srcOrd="0" destOrd="0" presId="urn:microsoft.com/office/officeart/2016/7/layout/RepeatingBendingProcessNew"/>
    <dgm:cxn modelId="{BB1337F1-72CA-49DB-BE10-84DB49CF82B9}" type="presOf" srcId="{2FECBCB7-DD70-451B-B92A-025B8D4DB55F}" destId="{7B45DB5B-7ABB-4D93-90A3-E47641C9C867}" srcOrd="0" destOrd="0" presId="urn:microsoft.com/office/officeart/2016/7/layout/RepeatingBendingProcessNew"/>
    <dgm:cxn modelId="{766950F5-A17E-4D34-928D-D44C14FFCA55}" type="presOf" srcId="{DE1962EF-2D60-4A9E-BC9D-797B24EC6EAA}" destId="{F1C0F887-9A8F-4564-B909-F4EC938DAFDE}" srcOrd="0" destOrd="0" presId="urn:microsoft.com/office/officeart/2016/7/layout/RepeatingBendingProcessNew"/>
    <dgm:cxn modelId="{651851FE-74E9-4CFE-B0CF-B7674D365B7A}" srcId="{1B9EF2DB-1921-4EDC-80A5-608A152817A0}" destId="{37ED3B1C-D0EC-4E9F-A494-889C8C6FDFEC}" srcOrd="1" destOrd="0" parTransId="{FFF4A39E-23B4-4D14-B7DB-3E3407132271}" sibTransId="{2FECBCB7-DD70-451B-B92A-025B8D4DB55F}"/>
    <dgm:cxn modelId="{818F4340-2AFD-4007-99AD-99E86D615171}" type="presParOf" srcId="{F24BB3B7-B9AC-49F5-B278-E57909BA7EDA}" destId="{75605E56-DAD0-41FF-8144-8DF59102392D}" srcOrd="0" destOrd="0" presId="urn:microsoft.com/office/officeart/2016/7/layout/RepeatingBendingProcessNew"/>
    <dgm:cxn modelId="{2397D61E-5180-4D65-879B-8C74FCB4F179}" type="presParOf" srcId="{F24BB3B7-B9AC-49F5-B278-E57909BA7EDA}" destId="{33A531A6-4352-4BC0-9CF2-7EB478179176}" srcOrd="1" destOrd="0" presId="urn:microsoft.com/office/officeart/2016/7/layout/RepeatingBendingProcessNew"/>
    <dgm:cxn modelId="{BF6DA53F-E429-4506-8185-B7B063A18405}" type="presParOf" srcId="{33A531A6-4352-4BC0-9CF2-7EB478179176}" destId="{432E2C2E-3FA9-4E6E-A320-8DDCC9DEE94C}" srcOrd="0" destOrd="0" presId="urn:microsoft.com/office/officeart/2016/7/layout/RepeatingBendingProcessNew"/>
    <dgm:cxn modelId="{6A95E871-7757-4416-8761-50206D70D974}" type="presParOf" srcId="{F24BB3B7-B9AC-49F5-B278-E57909BA7EDA}" destId="{959EB8AA-A8BF-4224-AF59-1BDA8FD9A53B}" srcOrd="2" destOrd="0" presId="urn:microsoft.com/office/officeart/2016/7/layout/RepeatingBendingProcessNew"/>
    <dgm:cxn modelId="{8AE39CC7-183B-4E47-91A1-F466F2E6B6F6}" type="presParOf" srcId="{F24BB3B7-B9AC-49F5-B278-E57909BA7EDA}" destId="{7B45DB5B-7ABB-4D93-90A3-E47641C9C867}" srcOrd="3" destOrd="0" presId="urn:microsoft.com/office/officeart/2016/7/layout/RepeatingBendingProcessNew"/>
    <dgm:cxn modelId="{AD163CAD-13EB-4379-8F77-C632D114E049}" type="presParOf" srcId="{7B45DB5B-7ABB-4D93-90A3-E47641C9C867}" destId="{172A4E3F-F797-4A87-925D-984DFB57BBEC}" srcOrd="0" destOrd="0" presId="urn:microsoft.com/office/officeart/2016/7/layout/RepeatingBendingProcessNew"/>
    <dgm:cxn modelId="{3FD0ABE1-BA14-489E-86E2-ECC5E0808FE5}" type="presParOf" srcId="{F24BB3B7-B9AC-49F5-B278-E57909BA7EDA}" destId="{78A4E631-80A8-4CC1-95E2-04152E478393}" srcOrd="4" destOrd="0" presId="urn:microsoft.com/office/officeart/2016/7/layout/RepeatingBendingProcessNew"/>
    <dgm:cxn modelId="{1532BC07-AB67-43BE-8A51-9B71DB8A451D}" type="presParOf" srcId="{F24BB3B7-B9AC-49F5-B278-E57909BA7EDA}" destId="{C9CD2125-47C1-41F6-828E-AE72C98DCCF9}" srcOrd="5" destOrd="0" presId="urn:microsoft.com/office/officeart/2016/7/layout/RepeatingBendingProcessNew"/>
    <dgm:cxn modelId="{9708BA2D-90AB-4EBE-A7E7-CFA0E9D3CC65}" type="presParOf" srcId="{C9CD2125-47C1-41F6-828E-AE72C98DCCF9}" destId="{98C31E1A-8040-4DBB-AC9B-CB8573B74505}" srcOrd="0" destOrd="0" presId="urn:microsoft.com/office/officeart/2016/7/layout/RepeatingBendingProcessNew"/>
    <dgm:cxn modelId="{B7349CDA-B015-46C6-B26B-6D2EB5C45403}" type="presParOf" srcId="{F24BB3B7-B9AC-49F5-B278-E57909BA7EDA}" destId="{BA1BE908-5F7B-4CC6-BAB0-075F0046E6AB}" srcOrd="6" destOrd="0" presId="urn:microsoft.com/office/officeart/2016/7/layout/RepeatingBendingProcessNew"/>
    <dgm:cxn modelId="{6E9B4882-BA8A-43A3-A20D-21A27A32CA15}" type="presParOf" srcId="{F24BB3B7-B9AC-49F5-B278-E57909BA7EDA}" destId="{8B50F438-BE5A-4BBF-B8CF-ABEC9D233C13}" srcOrd="7" destOrd="0" presId="urn:microsoft.com/office/officeart/2016/7/layout/RepeatingBendingProcessNew"/>
    <dgm:cxn modelId="{69677FA1-3E25-48EC-8289-F0AEFF4EBE74}" type="presParOf" srcId="{8B50F438-BE5A-4BBF-B8CF-ABEC9D233C13}" destId="{AFAFE4BD-BF8D-44D7-8B74-5015AF72D0C5}" srcOrd="0" destOrd="0" presId="urn:microsoft.com/office/officeart/2016/7/layout/RepeatingBendingProcessNew"/>
    <dgm:cxn modelId="{5B11EC30-89CA-498E-97DA-385A285E9AFA}" type="presParOf" srcId="{F24BB3B7-B9AC-49F5-B278-E57909BA7EDA}" destId="{13D62E44-D138-430A-9745-0D439BD11C4E}" srcOrd="8" destOrd="0" presId="urn:microsoft.com/office/officeart/2016/7/layout/RepeatingBendingProcessNew"/>
    <dgm:cxn modelId="{C0958122-A477-4EF1-BB97-7AA5F6444A9E}" type="presParOf" srcId="{F24BB3B7-B9AC-49F5-B278-E57909BA7EDA}" destId="{F1C0F887-9A8F-4564-B909-F4EC938DAFDE}" srcOrd="9" destOrd="0" presId="urn:microsoft.com/office/officeart/2016/7/layout/RepeatingBendingProcessNew"/>
    <dgm:cxn modelId="{74009EC4-206B-4CAE-8ACA-AF2DCD56D1DE}" type="presParOf" srcId="{F1C0F887-9A8F-4564-B909-F4EC938DAFDE}" destId="{26D3998A-7868-45CE-97E8-CE753D6FB13B}" srcOrd="0" destOrd="0" presId="urn:microsoft.com/office/officeart/2016/7/layout/RepeatingBendingProcessNew"/>
    <dgm:cxn modelId="{28BDFB57-0268-41B4-9DF8-4F62E0A59579}" type="presParOf" srcId="{F24BB3B7-B9AC-49F5-B278-E57909BA7EDA}" destId="{517D771B-AC10-4D92-90E8-759C3123EE5A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5740DA-2D94-4481-A99A-55FA67384AB3}">
      <dsp:nvSpPr>
        <dsp:cNvPr id="0" name=""/>
        <dsp:cNvSpPr/>
      </dsp:nvSpPr>
      <dsp:spPr>
        <a:xfrm>
          <a:off x="559" y="536456"/>
          <a:ext cx="4821361" cy="28928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La Abuela es una entidad sin ánimo de lucro comprometida con el acompañamiento integral de personas en situación de vulnerabilidad social, económica, educativa o cultural. </a:t>
          </a:r>
        </a:p>
      </dsp:txBody>
      <dsp:txXfrm>
        <a:off x="559" y="536456"/>
        <a:ext cx="4821361" cy="2892816"/>
      </dsp:txXfrm>
    </dsp:sp>
    <dsp:sp modelId="{95E6B934-EC7F-441A-A56C-31D3DF786B68}">
      <dsp:nvSpPr>
        <dsp:cNvPr id="0" name=""/>
        <dsp:cNvSpPr/>
      </dsp:nvSpPr>
      <dsp:spPr>
        <a:xfrm>
          <a:off x="4896197" y="1861365"/>
          <a:ext cx="723204" cy="243000"/>
        </a:xfrm>
        <a:prstGeom prst="rightArrow">
          <a:avLst>
            <a:gd name="adj1" fmla="val 5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2B3244-02CC-42B6-A905-08F6DADF4584}">
      <dsp:nvSpPr>
        <dsp:cNvPr id="0" name=""/>
        <dsp:cNvSpPr/>
      </dsp:nvSpPr>
      <dsp:spPr>
        <a:xfrm>
          <a:off x="5693678" y="536456"/>
          <a:ext cx="4821361" cy="289281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Nuestra misión es brindar amor, esperanza y restauración a niños, adolescentes y familias, a través de programas lúdicos, enseñanzas bíblicas y ayudas sociales, fomentando el desarrollo espiritual, emocional y comunitario de cada individuo</a:t>
          </a:r>
          <a:r>
            <a:rPr lang="en-US" sz="2300" b="1" kern="1200"/>
            <a:t>.</a:t>
          </a:r>
          <a:endParaRPr lang="en-US" sz="2300" kern="1200"/>
        </a:p>
      </dsp:txBody>
      <dsp:txXfrm>
        <a:off x="5693678" y="536456"/>
        <a:ext cx="4821361" cy="28928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03D5C9-5701-4966-9585-6616182C6C6D}">
      <dsp:nvSpPr>
        <dsp:cNvPr id="0" name=""/>
        <dsp:cNvSpPr/>
      </dsp:nvSpPr>
      <dsp:spPr>
        <a:xfrm>
          <a:off x="0" y="0"/>
          <a:ext cx="8656320" cy="82143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500" kern="1200" dirty="0"/>
            <a:t>Distribución de literatura bíblica</a:t>
          </a:r>
        </a:p>
      </dsp:txBody>
      <dsp:txXfrm>
        <a:off x="24059" y="24059"/>
        <a:ext cx="7700515" cy="773317"/>
      </dsp:txXfrm>
    </dsp:sp>
    <dsp:sp modelId="{4C06679F-1991-45DA-B7B6-D042C6346001}">
      <dsp:nvSpPr>
        <dsp:cNvPr id="0" name=""/>
        <dsp:cNvSpPr/>
      </dsp:nvSpPr>
      <dsp:spPr>
        <a:xfrm>
          <a:off x="724966" y="970787"/>
          <a:ext cx="8656320" cy="82143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kern="1200" dirty="0"/>
            <a:t>Entrega de Mercados</a:t>
          </a:r>
          <a:r>
            <a:rPr lang="de-DE" sz="3500" kern="1200" dirty="0"/>
            <a:t> </a:t>
          </a:r>
          <a:r>
            <a:rPr lang="es-ES" sz="3500" kern="1200" dirty="0"/>
            <a:t> </a:t>
          </a:r>
          <a:endParaRPr lang="en-US" sz="3500" kern="1200" dirty="0"/>
        </a:p>
      </dsp:txBody>
      <dsp:txXfrm>
        <a:off x="749025" y="994846"/>
        <a:ext cx="7349301" cy="773317"/>
      </dsp:txXfrm>
    </dsp:sp>
    <dsp:sp modelId="{0A42054F-59D0-4A4B-87BE-7D69F91856C9}">
      <dsp:nvSpPr>
        <dsp:cNvPr id="0" name=""/>
        <dsp:cNvSpPr/>
      </dsp:nvSpPr>
      <dsp:spPr>
        <a:xfrm>
          <a:off x="1439113" y="1941575"/>
          <a:ext cx="8656320" cy="82143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kern="1200" dirty="0"/>
            <a:t>Kit escolares</a:t>
          </a:r>
          <a:endParaRPr lang="en-US" sz="3500" kern="1200" dirty="0"/>
        </a:p>
      </dsp:txBody>
      <dsp:txXfrm>
        <a:off x="1463172" y="1965634"/>
        <a:ext cx="7360122" cy="773317"/>
      </dsp:txXfrm>
    </dsp:sp>
    <dsp:sp modelId="{4A1929C5-EA88-40AB-9C3E-E1E51436A130}">
      <dsp:nvSpPr>
        <dsp:cNvPr id="0" name=""/>
        <dsp:cNvSpPr/>
      </dsp:nvSpPr>
      <dsp:spPr>
        <a:xfrm>
          <a:off x="2164079" y="2912363"/>
          <a:ext cx="8656320" cy="82143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3500" kern="1200" dirty="0"/>
            <a:t>Regalos que inspiran sonrisas</a:t>
          </a:r>
        </a:p>
      </dsp:txBody>
      <dsp:txXfrm>
        <a:off x="2188138" y="2936422"/>
        <a:ext cx="7349301" cy="773317"/>
      </dsp:txXfrm>
    </dsp:sp>
    <dsp:sp modelId="{9177F456-D65A-42B9-87B2-FB4DFBEDBF5F}">
      <dsp:nvSpPr>
        <dsp:cNvPr id="0" name=""/>
        <dsp:cNvSpPr/>
      </dsp:nvSpPr>
      <dsp:spPr>
        <a:xfrm>
          <a:off x="8122386" y="629145"/>
          <a:ext cx="533933" cy="53393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2400" kern="1200"/>
        </a:p>
      </dsp:txBody>
      <dsp:txXfrm>
        <a:off x="8242521" y="629145"/>
        <a:ext cx="293663" cy="401785"/>
      </dsp:txXfrm>
    </dsp:sp>
    <dsp:sp modelId="{C552A90B-5D2E-490F-9000-4E9288467CB2}">
      <dsp:nvSpPr>
        <dsp:cNvPr id="0" name=""/>
        <dsp:cNvSpPr/>
      </dsp:nvSpPr>
      <dsp:spPr>
        <a:xfrm>
          <a:off x="8847353" y="1599932"/>
          <a:ext cx="533933" cy="53393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8967488" y="1599932"/>
        <a:ext cx="293663" cy="401785"/>
      </dsp:txXfrm>
    </dsp:sp>
    <dsp:sp modelId="{CE9CC2EE-6543-4C7E-83F4-877BECCC90E3}">
      <dsp:nvSpPr>
        <dsp:cNvPr id="0" name=""/>
        <dsp:cNvSpPr/>
      </dsp:nvSpPr>
      <dsp:spPr>
        <a:xfrm>
          <a:off x="9561499" y="2570720"/>
          <a:ext cx="533933" cy="53393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9681634" y="2570720"/>
        <a:ext cx="293663" cy="4017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531A6-4352-4BC0-9CF2-7EB478179176}">
      <dsp:nvSpPr>
        <dsp:cNvPr id="0" name=""/>
        <dsp:cNvSpPr/>
      </dsp:nvSpPr>
      <dsp:spPr>
        <a:xfrm>
          <a:off x="3040792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7014" y="912848"/>
        <a:ext cx="34897" cy="6979"/>
      </dsp:txXfrm>
    </dsp:sp>
    <dsp:sp modelId="{75605E56-DAD0-41FF-8144-8DF59102392D}">
      <dsp:nvSpPr>
        <dsp:cNvPr id="0" name=""/>
        <dsp:cNvSpPr/>
      </dsp:nvSpPr>
      <dsp:spPr>
        <a:xfrm>
          <a:off x="8061" y="5979"/>
          <a:ext cx="3034531" cy="18207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En el mes de diciembre de 2025, la Fundación La Abuela llevó a cabo la tradicional jornada de entrega de </a:t>
          </a:r>
          <a:r>
            <a:rPr lang="es-ES" sz="1200" b="1" kern="1200"/>
            <a:t>regalos de Navidad en la comunidad de Nueva Jerusalén</a:t>
          </a:r>
          <a:r>
            <a:rPr lang="es-ES" sz="1200" kern="1200"/>
            <a:t>.</a:t>
          </a:r>
          <a:endParaRPr lang="en-US" sz="1200" kern="1200"/>
        </a:p>
      </dsp:txBody>
      <dsp:txXfrm>
        <a:off x="8061" y="5979"/>
        <a:ext cx="3034531" cy="1820718"/>
      </dsp:txXfrm>
    </dsp:sp>
    <dsp:sp modelId="{7B45DB5B-7ABB-4D93-90A3-E47641C9C867}">
      <dsp:nvSpPr>
        <dsp:cNvPr id="0" name=""/>
        <dsp:cNvSpPr/>
      </dsp:nvSpPr>
      <dsp:spPr>
        <a:xfrm>
          <a:off x="6773265" y="870618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89488" y="912848"/>
        <a:ext cx="34897" cy="6979"/>
      </dsp:txXfrm>
    </dsp:sp>
    <dsp:sp modelId="{959EB8AA-A8BF-4224-AF59-1BDA8FD9A53B}">
      <dsp:nvSpPr>
        <dsp:cNvPr id="0" name=""/>
        <dsp:cNvSpPr/>
      </dsp:nvSpPr>
      <dsp:spPr>
        <a:xfrm>
          <a:off x="3740534" y="5979"/>
          <a:ext cx="3034531" cy="1820718"/>
        </a:xfrm>
        <a:prstGeom prst="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Durante esta actividad se compartieron momentos de alegría con los niños de la comunidad mediante juegos, actividades recreativas y la entrega de regalos navideños. Estas jornadas buscan fortalecer el espíritu de solidaridad y brindar a los niños una celebración llena de cariño y esperanza.</a:t>
          </a:r>
          <a:endParaRPr lang="en-US" sz="1200" kern="1200"/>
        </a:p>
      </dsp:txBody>
      <dsp:txXfrm>
        <a:off x="3740534" y="5979"/>
        <a:ext cx="3034531" cy="1820718"/>
      </dsp:txXfrm>
    </dsp:sp>
    <dsp:sp modelId="{C9CD2125-47C1-41F6-828E-AE72C98DCCF9}">
      <dsp:nvSpPr>
        <dsp:cNvPr id="0" name=""/>
        <dsp:cNvSpPr/>
      </dsp:nvSpPr>
      <dsp:spPr>
        <a:xfrm>
          <a:off x="1525326" y="1824897"/>
          <a:ext cx="7464946" cy="667342"/>
        </a:xfrm>
        <a:custGeom>
          <a:avLst/>
          <a:gdLst/>
          <a:ahLst/>
          <a:cxnLst/>
          <a:rect l="0" t="0" r="0" b="0"/>
          <a:pathLst>
            <a:path>
              <a:moveTo>
                <a:pt x="7464946" y="0"/>
              </a:moveTo>
              <a:lnTo>
                <a:pt x="7464946" y="350771"/>
              </a:lnTo>
              <a:lnTo>
                <a:pt x="0" y="350771"/>
              </a:lnTo>
              <a:lnTo>
                <a:pt x="0" y="667342"/>
              </a:lnTo>
            </a:path>
          </a:pathLst>
        </a:custGeom>
        <a:noFill/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70362" y="2155079"/>
        <a:ext cx="374875" cy="6979"/>
      </dsp:txXfrm>
    </dsp:sp>
    <dsp:sp modelId="{78A4E631-80A8-4CC1-95E2-04152E478393}">
      <dsp:nvSpPr>
        <dsp:cNvPr id="0" name=""/>
        <dsp:cNvSpPr/>
      </dsp:nvSpPr>
      <dsp:spPr>
        <a:xfrm>
          <a:off x="7473007" y="5979"/>
          <a:ext cx="3034531" cy="1820718"/>
        </a:xfrm>
        <a:prstGeom prst="rect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La actividad contó con el apoyo de voluntarios y personas solidarias que se unieron a la causa, permitiendo llevar sonrisas y momentos especiales a los niños y sus familias.</a:t>
          </a:r>
          <a:endParaRPr lang="en-US" sz="1200" kern="1200"/>
        </a:p>
      </dsp:txBody>
      <dsp:txXfrm>
        <a:off x="7473007" y="5979"/>
        <a:ext cx="3034531" cy="1820718"/>
      </dsp:txXfrm>
    </dsp:sp>
    <dsp:sp modelId="{8B50F438-BE5A-4BBF-B8CF-ABEC9D233C13}">
      <dsp:nvSpPr>
        <dsp:cNvPr id="0" name=""/>
        <dsp:cNvSpPr/>
      </dsp:nvSpPr>
      <dsp:spPr>
        <a:xfrm>
          <a:off x="3040792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57014" y="3431509"/>
        <a:ext cx="34897" cy="6979"/>
      </dsp:txXfrm>
    </dsp:sp>
    <dsp:sp modelId="{BA1BE908-5F7B-4CC6-BAB0-075F0046E6AB}">
      <dsp:nvSpPr>
        <dsp:cNvPr id="0" name=""/>
        <dsp:cNvSpPr/>
      </dsp:nvSpPr>
      <dsp:spPr>
        <a:xfrm>
          <a:off x="8061" y="2524640"/>
          <a:ext cx="3034531" cy="1820718"/>
        </a:xfrm>
        <a:prstGeom prst="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/>
            <a:t>. Recolección de regalos para niños de Cuba</a:t>
          </a:r>
          <a:endParaRPr lang="en-US" sz="1200" kern="1200"/>
        </a:p>
      </dsp:txBody>
      <dsp:txXfrm>
        <a:off x="8061" y="2524640"/>
        <a:ext cx="3034531" cy="1820718"/>
      </dsp:txXfrm>
    </dsp:sp>
    <dsp:sp modelId="{F1C0F887-9A8F-4564-B909-F4EC938DAFDE}">
      <dsp:nvSpPr>
        <dsp:cNvPr id="0" name=""/>
        <dsp:cNvSpPr/>
      </dsp:nvSpPr>
      <dsp:spPr>
        <a:xfrm>
          <a:off x="6773265" y="3389279"/>
          <a:ext cx="6673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7342" y="45720"/>
              </a:lnTo>
            </a:path>
          </a:pathLst>
        </a:custGeom>
        <a:noFill/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89488" y="3431509"/>
        <a:ext cx="34897" cy="6979"/>
      </dsp:txXfrm>
    </dsp:sp>
    <dsp:sp modelId="{13D62E44-D138-430A-9745-0D439BD11C4E}">
      <dsp:nvSpPr>
        <dsp:cNvPr id="0" name=""/>
        <dsp:cNvSpPr/>
      </dsp:nvSpPr>
      <dsp:spPr>
        <a:xfrm>
          <a:off x="3740534" y="2524640"/>
          <a:ext cx="3034531" cy="1820718"/>
        </a:xfrm>
        <a:prstGeom prst="rect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Durante el mismo periodo navideño se realizó también una campaña de </a:t>
          </a:r>
          <a:r>
            <a:rPr lang="es-ES" sz="1200" b="1" kern="1200"/>
            <a:t>recolección de regalos y ayudas para los niños de Cuba</a:t>
          </a:r>
          <a:r>
            <a:rPr lang="es-ES" sz="1200" kern="1200"/>
            <a:t>. Gracias al apoyo de colaboradores, voluntarios y personas solidarias, fue posible reunir una importante cantidad de obsequios que serán enviados y entregados durante el año </a:t>
          </a:r>
          <a:r>
            <a:rPr lang="es-ES" sz="1200" b="1" kern="1200"/>
            <a:t>2026</a:t>
          </a:r>
          <a:r>
            <a:rPr lang="es-ES" sz="1200" kern="1200"/>
            <a:t>.</a:t>
          </a:r>
          <a:endParaRPr lang="en-US" sz="1200" kern="1200"/>
        </a:p>
      </dsp:txBody>
      <dsp:txXfrm>
        <a:off x="3740534" y="2524640"/>
        <a:ext cx="3034531" cy="1820718"/>
      </dsp:txXfrm>
    </dsp:sp>
    <dsp:sp modelId="{517D771B-AC10-4D92-90E8-759C3123EE5A}">
      <dsp:nvSpPr>
        <dsp:cNvPr id="0" name=""/>
        <dsp:cNvSpPr/>
      </dsp:nvSpPr>
      <dsp:spPr>
        <a:xfrm>
          <a:off x="7473007" y="2524640"/>
          <a:ext cx="3034531" cy="1820718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695" tIns="156081" rIns="148695" bIns="156081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/>
            <a:t>Esta iniciativa refleja el compromiso continuo de la Fundación con la solidaridad internacional y con el bienestar de la niñez en diferentes contextos.</a:t>
          </a:r>
          <a:endParaRPr lang="en-US" sz="1200" kern="1200"/>
        </a:p>
      </dsp:txBody>
      <dsp:txXfrm>
        <a:off x="7473007" y="2524640"/>
        <a:ext cx="3034531" cy="18207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ProcessNew">
  <dgm:title val="Basic Process New"/>
  <dgm:desc val="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fact="0.15"/>
      <dgm:constr type="h" for="ch" forName="sibTrans" op="equ"/>
    </dgm:constrLst>
    <dgm:ruleLst>
      <dgm:rule type="h" for="ch" forName="sibTrans" val="6.75" fact="NaN" max="NaN"/>
      <dgm:rule type="w" for="ch" forName="sibTrans" val="8.75" fact="NaN" max="NaN"/>
    </dgm:ruleLst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lMarg" val="12"/>
          <dgm:constr type="rMarg" val="12"/>
          <dgm:constr type="tMarg" val="12"/>
          <dgm:constr type="bMarg" val="12"/>
        </dgm:constrLst>
        <dgm:ruleLst>
          <dgm:rule type="primFontSz" val="11" fact="NaN" max="NaN"/>
          <dgm:rule type="primFontSz" val="18" fact="NaN" max="NaN"/>
          <dgm:rule type="h" val="NaN" fact="1.5" max="NaN"/>
          <dgm:rule type="primFontSz" val="11" fact="NaN" max="NaN"/>
          <dgm:rule type="h" val="INF" fact="NaN" max="NaN"/>
        </dgm:ruleLst>
      </dgm:layoutNode>
      <dgm:forEach name="sibTransForEach" axis="followSib" ptType="sibTrans" cnt="1">
        <dgm:layoutNode name="sibTransSpacerBeforeConnector" styleLbl="node1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>
            <dgm:rule type="w" val="4.5" fact="NaN" max="NaN"/>
          </dgm:ruleLst>
        </dgm:layoutNode>
        <dgm:layoutNode name="sibTrans" styleLbl="node1">
          <dgm:alg type="sp"/>
          <dgm:shape xmlns:r="http://schemas.openxmlformats.org/officeDocument/2006/relationships" type="rightArrow" r:blip="">
            <dgm:adjLst>
              <dgm:adj idx="1" val="0.5"/>
            </dgm:adjLst>
          </dgm:shape>
          <dgm:presOf axis="self"/>
          <dgm:constrLst>
            <dgm:constr type="h" val="6.75"/>
          </dgm:constrLst>
          <dgm:ruleLst>
            <dgm:rule type="h" val="6.75" fact="NaN" max="NaN"/>
            <dgm:rule type="w" val="8.75" fact="NaN" max="NaN"/>
          </dgm:ruleLst>
        </dgm:layoutNode>
        <dgm:layoutNode name="sibTransSpacerAfterConnector">
          <dgm:alg type="sp"/>
          <dgm:shape xmlns:r="http://schemas.openxmlformats.org/officeDocument/2006/relationships" r:blip="">
            <dgm:adjLst/>
          </dgm:shape>
          <dgm:constrLst>
            <dgm:constr type="w" val="4.5"/>
          </dgm:constrLst>
          <dgm:presOf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413ADA-15EA-45B9-BFF5-4E2B66D8B6FA}" type="datetimeFigureOut">
              <a:rPr lang="de-DE" smtClean="0"/>
              <a:t>10.03.2026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E14374-DC63-4A1B-9C8C-D2A41CCA96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4402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310C91-FF35-40D7-91CC-BF6ECC72B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FAB5355-14E0-4E92-8E0C-FF231A4155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2BD69FB-E367-4423-810E-8E8CABF36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4F14-1506-42D9-BEF3-E696F50DF907}" type="datetimeFigureOut">
              <a:rPr lang="de-DE" smtClean="0"/>
              <a:t>10.03.2026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983BDA-F199-4A5C-A78C-43FAF958F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66E1A75-7A0D-43D2-8F09-01D6E6252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9E215-4BBA-4409-A013-FFB12DE144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378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3DBDAA-3F16-4516-A699-17B0C8C93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AD7ECA0-FB7A-4CFE-8167-8E4D046D9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4DE1A0-E7E8-4D09-846A-5BA85B78C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4F14-1506-42D9-BEF3-E696F50DF907}" type="datetimeFigureOut">
              <a:rPr lang="de-DE" smtClean="0"/>
              <a:t>10.03.2026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8350C98-CD99-45C6-A137-32706757A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AAA861-AE89-49D8-A65E-A00F9392C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9E215-4BBA-4409-A013-FFB12DE144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6363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F3778E-5872-42B0-A6FA-F41C52E3B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F048A06-4FB8-4E6D-A2B6-B9B9F7EC5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46091D9-C20D-44A2-BCEE-27FAC5DF3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4F14-1506-42D9-BEF3-E696F50DF907}" type="datetimeFigureOut">
              <a:rPr lang="de-DE" smtClean="0"/>
              <a:t>10.03.2026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25EDFC5-784C-4D80-B1F1-6F0BB5DE2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D2ECE6-2CEF-4C59-ADC0-905BC8EC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9E215-4BBA-4409-A013-FFB12DE144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3827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B64E6A-7476-4A07-9776-4632FA0A4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7058E7-BA26-4E8B-9C7E-20763977D5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1FB7594-8C51-4D0D-AA30-8C6027AD5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1EC089-98AC-4304-907C-12277E800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4F14-1506-42D9-BEF3-E696F50DF907}" type="datetimeFigureOut">
              <a:rPr lang="de-DE" smtClean="0"/>
              <a:t>10.03.2026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22269D5-94AA-4E22-880A-5DA14D924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92C3DE0-CAAA-401D-8CAF-20C14D731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9E215-4BBA-4409-A013-FFB12DE144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4965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15672-318D-46AC-B901-9BB5E7A15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9BF7B88-E5F4-478E-95DA-5B5CADDA8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CF95DD4-C171-4C88-A34A-5F56600E4F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33E83BE-D039-4899-83AB-02F9FA7DEC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88337F8-5E99-4AD5-9F41-848C00A236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5843367-28D2-4657-BAB9-C3DDF46E2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4F14-1506-42D9-BEF3-E696F50DF907}" type="datetimeFigureOut">
              <a:rPr lang="de-DE" smtClean="0"/>
              <a:t>10.03.2026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DA68A88-F540-41CC-88E3-399E38251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B95EBAB-8B16-4C3F-9CC1-1C5BCBE18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9E215-4BBA-4409-A013-FFB12DE144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9806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6E636B-2A28-4C1F-8D91-8826FDB36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6E6C2E0-81A7-46D4-8AEC-0350175CF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4F14-1506-42D9-BEF3-E696F50DF907}" type="datetimeFigureOut">
              <a:rPr lang="de-DE" smtClean="0"/>
              <a:t>10.03.2026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0579108-14D0-4600-B2A1-CE2FE5514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5C64633-AA19-442B-B3C9-7DA6130D6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9E215-4BBA-4409-A013-FFB12DE144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6719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9F0A467-6426-4EE8-93B8-70ABDC9B8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4F14-1506-42D9-BEF3-E696F50DF907}" type="datetimeFigureOut">
              <a:rPr lang="de-DE" smtClean="0"/>
              <a:t>10.03.2026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546F6A8-DAA1-4DE6-9854-7F059986C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6F7F939-367C-4353-BB3D-CEE9A4578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9E215-4BBA-4409-A013-FFB12DE144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519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D2836E-F006-413E-9F0C-8328D0D00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3928320-53F7-4868-A69F-E1B559CC9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24B3303-E54E-4CA7-BDEB-9D695149D0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F5818B1-2751-49C1-B8E9-8CB13C458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4F14-1506-42D9-BEF3-E696F50DF907}" type="datetimeFigureOut">
              <a:rPr lang="de-DE" smtClean="0"/>
              <a:t>10.03.2026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B55A655-181D-4C54-9469-5D568EFD8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E7D2440-49CA-406E-8899-FCBC488B3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9E215-4BBA-4409-A013-FFB12DE144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7208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64B6F1-9E40-4104-8039-90D715DAE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58A87C1-C635-4A56-8C90-D2599A0C36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B9E92FE-70EE-4BAC-A05F-15F8E08559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B5E514C-1006-4F4F-952B-4560EE51C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4F14-1506-42D9-BEF3-E696F50DF907}" type="datetimeFigureOut">
              <a:rPr lang="de-DE" smtClean="0"/>
              <a:t>10.03.2026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23299C8-C163-4B54-894F-854C82D89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ADAEE3A-AD20-48D4-9266-912DFFC90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9E215-4BBA-4409-A013-FFB12DE144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8072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E02429-D4A9-4D95-9DDD-FE1C208C9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36B8E1F-B562-4B8A-B237-26448E5A44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D700CD-A9F9-4BB5-A151-2B8E57976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4F14-1506-42D9-BEF3-E696F50DF907}" type="datetimeFigureOut">
              <a:rPr lang="de-DE" smtClean="0"/>
              <a:t>10.03.2026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8EB10A-358E-431A-A471-3BDF08A81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159E34C-06A6-4096-A22F-8BB8C77BD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9E215-4BBA-4409-A013-FFB12DE144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3938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8C5928F-807C-4B41-BD74-21E71EBB12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5A76942-3C58-401D-B585-A4BB98F01D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24F32A-2E33-4CF0-ACED-501D6F2F6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4F14-1506-42D9-BEF3-E696F50DF907}" type="datetimeFigureOut">
              <a:rPr lang="de-DE" smtClean="0"/>
              <a:t>10.03.2026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77C306-5483-4AF7-B703-9830FC3CE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5F9FA50-462E-486A-A916-A8A07BF41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9E215-4BBA-4409-A013-FFB12DE144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7990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096BDCB-F9BF-4342-AB08-2607561FA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BA775E4-244C-481D-B4EC-A9AF84563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893E84C-C291-4CE5-8062-DCE0D24C28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B4F14-1506-42D9-BEF3-E696F50DF907}" type="datetimeFigureOut">
              <a:rPr lang="de-DE" smtClean="0"/>
              <a:t>10.03.2026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A73FA50-C9B3-4447-AEB0-15DF1642B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E0369FA-6807-4874-B0CF-62BB39D32B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9E215-4BBA-4409-A013-FFB12DE144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636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7" name="Arc 56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8EF279D-CD95-BA09-819A-4CF3C3313E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0738" y="647593"/>
            <a:ext cx="4467792" cy="3060541"/>
          </a:xfrm>
        </p:spPr>
        <p:txBody>
          <a:bodyPr>
            <a:normAutofit/>
          </a:bodyPr>
          <a:lstStyle/>
          <a:p>
            <a:r>
              <a:rPr lang="de-DE">
                <a:solidFill>
                  <a:srgbClr val="FFFFFF"/>
                </a:solidFill>
                <a:latin typeface="Arial Rounded MT Bold" panose="020F0704030504030204" pitchFamily="34" charset="0"/>
              </a:rPr>
              <a:t>Informe de Gestion </a:t>
            </a:r>
            <a:br>
              <a:rPr lang="de-DE">
                <a:solidFill>
                  <a:srgbClr val="FFFFFF"/>
                </a:solidFill>
                <a:latin typeface="Britannic Bold" panose="020B0903060703020204" pitchFamily="34" charset="0"/>
              </a:rPr>
            </a:br>
            <a:r>
              <a:rPr lang="de-DE">
                <a:solidFill>
                  <a:srgbClr val="FFFFFF"/>
                </a:solidFill>
                <a:latin typeface="Britannic Bold" panose="020B0903060703020204" pitchFamily="34" charset="0"/>
              </a:rPr>
              <a:t>2025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368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802BCD4-7EC7-4E44-897D-D7315137D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747" y="2828396"/>
            <a:ext cx="4252055" cy="1201207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17911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3" name="Rectangle 122">
            <a:extLst>
              <a:ext uri="{FF2B5EF4-FFF2-40B4-BE49-F238E27FC236}">
                <a16:creationId xmlns:a16="http://schemas.microsoft.com/office/drawing/2014/main" id="{9AFC454B-A080-4D23-B177-6D5356C6E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9427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7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58029" y="333478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Arc 130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474479" y="1096414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13AC479-6317-413C-B650-92C3C0B30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1939159"/>
            <a:ext cx="7644627" cy="2751086"/>
          </a:xfrm>
        </p:spPr>
        <p:txBody>
          <a:bodyPr>
            <a:normAutofit/>
          </a:bodyPr>
          <a:lstStyle/>
          <a:p>
            <a:pPr algn="r"/>
            <a:br>
              <a:rPr lang="de-DE"/>
            </a:br>
            <a:br>
              <a:rPr lang="de-DE"/>
            </a:br>
            <a:r>
              <a:rPr lang="de-DE" b="1" err="1"/>
              <a:t>visión</a:t>
            </a:r>
            <a:endParaRPr lang="de-DE" b="1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5330750-828A-4714-BF90-B4C63458F7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4782320"/>
            <a:ext cx="7644627" cy="1329443"/>
          </a:xfrm>
        </p:spPr>
        <p:txBody>
          <a:bodyPr>
            <a:normAutofit/>
          </a:bodyPr>
          <a:lstStyle/>
          <a:p>
            <a:pPr algn="r"/>
            <a:r>
              <a:rPr lang="es-ES" sz="1500"/>
              <a:t>Ser una institución con fundamentos bíblicos, comprometida con el servicio integral a la comunidad, trabajando en conjunto con iglesias locales para el seguimiento y discipulado de las personas atendidas. Asimismo, colaborar con el Estado y con entidades nacionales e internacionales para canalizar recursos de manera eficaz y eficiente, posicionándonos como una fundación de excelencia en el servicio social. Nuestro propósito es brindar atención integral a todas las personas en situación de vulnerabilidad.</a:t>
            </a:r>
            <a:endParaRPr lang="de-DE" sz="1500" b="1"/>
          </a:p>
        </p:txBody>
      </p:sp>
    </p:spTree>
    <p:extLst>
      <p:ext uri="{BB962C8B-B14F-4D97-AF65-F5344CB8AC3E}">
        <p14:creationId xmlns:p14="http://schemas.microsoft.com/office/powerpoint/2010/main" val="293655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16AC3602-3348-4F31-9E43-076B03514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690688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7BD21F6-3D0B-4456-B8EF-F6A2257D7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00580"/>
            <a:ext cx="9829800" cy="10895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Misión</a:t>
            </a:r>
          </a:p>
        </p:txBody>
      </p:sp>
      <p:sp>
        <p:nvSpPr>
          <p:cNvPr id="117" name="Graphic 11">
            <a:extLst>
              <a:ext uri="{FF2B5EF4-FFF2-40B4-BE49-F238E27FC236}">
                <a16:creationId xmlns:a16="http://schemas.microsoft.com/office/drawing/2014/main" id="{394094B0-A6C9-44BE-9042-66EF0612F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03882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9" name="Graphic 10">
            <a:extLst>
              <a:ext uri="{FF2B5EF4-FFF2-40B4-BE49-F238E27FC236}">
                <a16:creationId xmlns:a16="http://schemas.microsoft.com/office/drawing/2014/main" id="{64C2CA96-0B16-4AA7-B340-33044D238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62662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1" name="Graphic 12">
            <a:extLst>
              <a:ext uri="{FF2B5EF4-FFF2-40B4-BE49-F238E27FC236}">
                <a16:creationId xmlns:a16="http://schemas.microsoft.com/office/drawing/2014/main" id="{1D50D7A8-F1D5-4306-8A9B-DD7A73EB8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8342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97" name="Inhaltsplatzhalter 2">
            <a:extLst>
              <a:ext uri="{FF2B5EF4-FFF2-40B4-BE49-F238E27FC236}">
                <a16:creationId xmlns:a16="http://schemas.microsoft.com/office/drawing/2014/main" id="{2B06136C-57E9-1A53-2CDF-D5EEA8C788F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53127888"/>
              </p:ext>
            </p:extLst>
          </p:nvPr>
        </p:nvGraphicFramePr>
        <p:xfrm>
          <a:off x="838200" y="2211233"/>
          <a:ext cx="10515600" cy="3965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7150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99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5314994-6337-4875-8CF5-652CAFE83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4267200"/>
            <a:chOff x="7467600" y="0"/>
            <a:chExt cx="4724400" cy="6858000"/>
          </a:xfrm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B3A2D4D6-D501-439A-9FC6-397879C46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5CD20BAA-1998-4EBB-AD61-13A92072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7449A6C7-D15F-4AA5-BFA5-71A404B4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08" name="Rectangle 107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7201"/>
            <a:ext cx="11277600" cy="59435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4015877-691A-4CC9-AC19-980917EEE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9906000" cy="685800"/>
          </a:xfrm>
        </p:spPr>
        <p:txBody>
          <a:bodyPr anchor="t">
            <a:normAutofit/>
          </a:bodyPr>
          <a:lstStyle/>
          <a:p>
            <a:r>
              <a:rPr lang="de-DE" sz="4000"/>
              <a:t>Proyectos</a:t>
            </a:r>
          </a:p>
        </p:txBody>
      </p:sp>
      <p:graphicFrame>
        <p:nvGraphicFramePr>
          <p:cNvPr id="45" name="Inhaltsplatzhalter 2">
            <a:extLst>
              <a:ext uri="{FF2B5EF4-FFF2-40B4-BE49-F238E27FC236}">
                <a16:creationId xmlns:a16="http://schemas.microsoft.com/office/drawing/2014/main" id="{A75D57FC-C53A-4910-8CAA-1454FB4D1A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4070662"/>
              </p:ext>
            </p:extLst>
          </p:nvPr>
        </p:nvGraphicFramePr>
        <p:xfrm>
          <a:off x="685800" y="2137228"/>
          <a:ext cx="10820400" cy="373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5917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8B157EA-8E5F-B197-74A2-2B5460156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es-ES" b="1">
                <a:solidFill>
                  <a:srgbClr val="FFFFFF"/>
                </a:solidFill>
              </a:rPr>
              <a:t>INFORME DE GESTIÓN 2025</a:t>
            </a:r>
            <a:br>
              <a:rPr lang="es-ES" b="1">
                <a:solidFill>
                  <a:srgbClr val="FFFFFF"/>
                </a:solidFill>
              </a:rPr>
            </a:br>
            <a:endParaRPr lang="de-DE">
              <a:solidFill>
                <a:srgbClr val="FFFFFF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4F3078-C4FB-D432-7444-533586035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r>
              <a:rPr lang="es-ES" sz="2000" b="1"/>
              <a:t>Fundación La Abuela</a:t>
            </a:r>
            <a:endParaRPr lang="es-ES" sz="2000"/>
          </a:p>
          <a:p>
            <a:pPr marL="0" indent="0">
              <a:buNone/>
            </a:pPr>
            <a:r>
              <a:rPr lang="es-ES" sz="2000" b="1"/>
              <a:t> Introducción</a:t>
            </a:r>
          </a:p>
          <a:p>
            <a:r>
              <a:rPr lang="es-ES" sz="2000"/>
              <a:t>El año 2025 representó un periodo de importantes avances para la Fundación La Abuela, marcado por el fortalecimiento de nuestro compromiso social con comunidades vulnerables, especialmente con niños y madres cabeza de familia.</a:t>
            </a:r>
          </a:p>
          <a:p>
            <a:r>
              <a:rPr lang="es-ES" sz="2000"/>
              <a:t>Durante este año desarrollamos diversas actividades sociales, recreativas y solidarias que nos permitieron acompañar a diferentes comunidades, llevando apoyo, esperanza y momentos de alegría. Cada una de estas acciones reafirma nuestra misión de contribuir al bienestar integral de la niñez y promover valores de solidaridad y amor por el prójimo.</a:t>
            </a:r>
          </a:p>
          <a:p>
            <a:endParaRPr lang="de-DE" sz="200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78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90BDD6-C513-D95E-6EB8-6402E5BC8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s-ES" sz="1400" b="1" dirty="0"/>
              <a:t>Visita al proyecto comunitario en Caucheras – Urabá</a:t>
            </a:r>
          </a:p>
          <a:p>
            <a:pPr marL="0" indent="0">
              <a:buNone/>
            </a:pPr>
            <a:r>
              <a:rPr lang="es-ES" sz="1400" dirty="0"/>
              <a:t>En el mes de junio de 2025, la Fundación realizó una visita al proyecto comunitario ubicado en la comunidad de </a:t>
            </a:r>
            <a:r>
              <a:rPr lang="es-ES" sz="1400" b="1" dirty="0"/>
              <a:t>Caucheras, en la región de Urabá</a:t>
            </a:r>
            <a:r>
              <a:rPr lang="es-ES" sz="1400" dirty="0"/>
              <a:t>. Durante esta jornada se desarrollaron actividades dirigidas principalmente a niños y madres de la comunidad.</a:t>
            </a:r>
          </a:p>
          <a:p>
            <a:pPr marL="0" indent="0">
              <a:buNone/>
            </a:pPr>
            <a:r>
              <a:rPr lang="es-ES" sz="1400" dirty="0"/>
              <a:t>Las actividades incluyeron espacios recreativos, juegos, dinámicas grupales y momentos de integración que permitieron fortalecer los vínculos comunitarios. Asimismo, se brindó acompañamiento a las familias, generando un ambiente de confianza y cercanía con la comunidad.</a:t>
            </a:r>
          </a:p>
          <a:p>
            <a:pPr marL="0" indent="0">
              <a:buNone/>
            </a:pPr>
            <a:r>
              <a:rPr lang="es-ES" sz="1400" dirty="0"/>
              <a:t>Esta visita fue una experiencia significativa que reafirmó nuestro compromiso de seguir trabajando por el bienestar de la niñez y el fortalecimiento de las comunidades.</a:t>
            </a:r>
          </a:p>
          <a:p>
            <a:pPr marL="0" indent="0">
              <a:buNone/>
            </a:pPr>
            <a:r>
              <a:rPr lang="es-ES" sz="1400" b="1" dirty="0"/>
              <a:t> Jornada solidaria internacional en Matanzas, Cuba</a:t>
            </a:r>
          </a:p>
          <a:p>
            <a:pPr marL="0" indent="0">
              <a:buNone/>
            </a:pPr>
            <a:r>
              <a:rPr lang="es-ES" sz="1400" dirty="0"/>
              <a:t>En el mes de octubre de 2025, la Fundación La Abuela tuvo la oportunidad de realizar una jornada solidaria en la ciudad de </a:t>
            </a:r>
            <a:r>
              <a:rPr lang="es-ES" sz="1400" b="1" dirty="0"/>
              <a:t>Matanzas, Cuba</a:t>
            </a:r>
            <a:r>
              <a:rPr lang="es-ES" sz="1400" dirty="0"/>
              <a:t>. Para nuestra organización, este viaje representó un logro muy importante, ya que nos permitió extender nuestra labor social más allá de nuestras fronteras.</a:t>
            </a:r>
          </a:p>
          <a:p>
            <a:pPr marL="0" indent="0">
              <a:buNone/>
            </a:pPr>
            <a:r>
              <a:rPr lang="es-ES" sz="1400" dirty="0"/>
              <a:t>Durante la visita se llevaron ayudas destinadas a los niños de la comunidad, quienes se encuentran entre los grupos más afectados por las dificultades sociales y económicas. Se realizaron diversas actividades recreativas como juegos, dinámicas, rondas infantiles y espacios de integración.</a:t>
            </a:r>
          </a:p>
          <a:p>
            <a:pPr marL="0" indent="0">
              <a:buNone/>
            </a:pPr>
            <a:r>
              <a:rPr lang="es-ES" sz="1400" dirty="0"/>
              <a:t>Adicionalmente, se hizo entrega de regalos a los niños, generando momentos de alegría y esperanza. Para todos los integrantes de la Fundación fue profundamente gratificante poder compartir con ellos y brindarles cariño, acompañamiento y apoyo.</a:t>
            </a:r>
          </a:p>
          <a:p>
            <a:endParaRPr lang="de-DE" sz="13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1101509-8972-A7CD-13EF-F23FC18998C5}"/>
              </a:ext>
            </a:extLst>
          </p:cNvPr>
          <p:cNvSpPr txBox="1"/>
          <p:nvPr/>
        </p:nvSpPr>
        <p:spPr>
          <a:xfrm>
            <a:off x="558165" y="2807915"/>
            <a:ext cx="61540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ES" sz="2800" b="1" dirty="0"/>
              <a:t>Matanzas, Cuba</a:t>
            </a:r>
          </a:p>
        </p:txBody>
      </p:sp>
    </p:spTree>
    <p:extLst>
      <p:ext uri="{BB962C8B-B14F-4D97-AF65-F5344CB8AC3E}">
        <p14:creationId xmlns:p14="http://schemas.microsoft.com/office/powerpoint/2010/main" val="2947503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9B29F4B-BF9E-9E9B-8C1C-F617DA950AA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7930" b="1527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80794FB-39A4-AD30-1592-3D8DD4D27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ES" b="1" dirty="0"/>
              <a:t>Jornada navideña en Nueva Jerusalén</a:t>
            </a:r>
            <a:br>
              <a:rPr lang="es-ES" b="1" dirty="0"/>
            </a:br>
            <a:endParaRPr lang="de-DE" dirty="0"/>
          </a:p>
        </p:txBody>
      </p:sp>
      <p:graphicFrame>
        <p:nvGraphicFramePr>
          <p:cNvPr id="16" name="Inhaltsplatzhalter 2">
            <a:extLst>
              <a:ext uri="{FF2B5EF4-FFF2-40B4-BE49-F238E27FC236}">
                <a16:creationId xmlns:a16="http://schemas.microsoft.com/office/drawing/2014/main" id="{00DCCC7D-C85A-5B97-E68C-2A22BEF92D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241297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46866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028087-B3AA-71BB-BAE1-5FF48E9ED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Impacto y resultados</a:t>
            </a:r>
            <a:endParaRPr lang="de-DE">
              <a:solidFill>
                <a:srgbClr val="FFFFFF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39A8CE-F8FB-2AE2-908C-14D127239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s-ES" sz="1600" dirty="0"/>
              <a:t>Las actividades desarrolladas durante el año 2025 permitieron fortalecer el trabajo social de la Fundación La Abuela, ampliando nuestro impacto y consolidando nuestra presencia en diferentes comunidades.Cada jornada realizada representó una oportunidad para llevar apoyo, acompañamiento y esperanza a niños y familias que enfrentan diversas dificultades. Asimismo, estas experiencias fortalecieron la vocación de servicio de nuestros voluntarios y colaboradores.</a:t>
            </a:r>
          </a:p>
          <a:p>
            <a:pPr marL="0" indent="0">
              <a:buNone/>
            </a:pPr>
            <a:r>
              <a:rPr lang="es-ES" sz="1600" b="1" dirty="0"/>
              <a:t>Conclusión</a:t>
            </a:r>
          </a:p>
          <a:p>
            <a:pPr marL="0" indent="0">
              <a:buNone/>
            </a:pPr>
            <a:r>
              <a:rPr lang="es-ES" sz="1600" dirty="0"/>
              <a:t>El año 2025 fue un año de crecimiento y grandes logros para la Fundación La Abuela. Las actividades desarrolladas en Urabá, Cuba y Nueva Jerusalén demuestran que, a través del trabajo solidario y el compromiso social, es posible generar cambios positivos en la vida de muchas personas.Seguiremos trabajando con dedicación y amor para ampliar nuestro alcance, fortalecer nuestros proyectos y continuar llevando esperanza a más niños y comunidades en los próximos años.</a:t>
            </a:r>
            <a:endParaRPr lang="de-DE" sz="160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821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77CEC213-82DF-C96D-9EA4-22304A0D9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8" r="9242" b="-4"/>
          <a:stretch>
            <a:fillRect/>
          </a:stretch>
        </p:blipFill>
        <p:spPr>
          <a:xfrm>
            <a:off x="615207" y="623274"/>
            <a:ext cx="2535680" cy="276508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8128680C-794C-0923-F924-4E7B7CE2FA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4" r="29371" b="3"/>
          <a:stretch>
            <a:fillRect/>
          </a:stretch>
        </p:blipFill>
        <p:spPr>
          <a:xfrm>
            <a:off x="3242327" y="623275"/>
            <a:ext cx="2535680" cy="276508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C430493-FBB1-27ED-BA52-3AC4E33E0E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7" r="2" b="20790"/>
          <a:stretch>
            <a:fillRect/>
          </a:stretch>
        </p:blipFill>
        <p:spPr>
          <a:xfrm>
            <a:off x="621674" y="3469641"/>
            <a:ext cx="2529214" cy="2765085"/>
          </a:xfrm>
          <a:prstGeom prst="rect">
            <a:avLst/>
          </a:prstGeom>
        </p:spPr>
      </p:pic>
      <p:sp>
        <p:nvSpPr>
          <p:cNvPr id="64" name="Right Triangle 63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5999" y="623275"/>
            <a:ext cx="5450827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A89036C-0E84-45CF-A533-D66192CB3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6079" y="1056640"/>
            <a:ext cx="4664077" cy="3494398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Lo que hemos logrado en el </a:t>
            </a:r>
            <a:br>
              <a:rPr lang="en-US"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2025</a:t>
            </a:r>
            <a:br>
              <a:rPr lang="en-US"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>
                <a:solidFill>
                  <a:schemeClr val="tx1"/>
                </a:solidFill>
                <a:latin typeface="+mj-lt"/>
                <a:ea typeface="+mj-ea"/>
                <a:cs typeface="+mj-cs"/>
                <a:sym typeface="Wingdings" panose="05000000000000000000" pitchFamily="2" charset="2"/>
              </a:rPr>
              <a:t></a:t>
            </a:r>
            <a:endParaRPr lang="en-US" sz="26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02CC55E-091C-B2A6-E8B7-340D947C0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8" b="20869"/>
          <a:stretch>
            <a:fillRect/>
          </a:stretch>
        </p:blipFill>
        <p:spPr>
          <a:xfrm>
            <a:off x="3236880" y="3466073"/>
            <a:ext cx="2535680" cy="276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279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3DED29D-5A4A-4DB5-9545-E9667EF9D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072" y="1289765"/>
            <a:ext cx="3651101" cy="4270963"/>
          </a:xfrm>
        </p:spPr>
        <p:txBody>
          <a:bodyPr anchor="ctr">
            <a:normAutofit/>
          </a:bodyPr>
          <a:lstStyle/>
          <a:p>
            <a:pPr algn="ctr"/>
            <a:r>
              <a:rPr lang="de-DE" sz="5600" dirty="0">
                <a:solidFill>
                  <a:srgbClr val="FFFFFF"/>
                </a:solidFill>
              </a:rPr>
              <a:t>CUBA 2025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A8092934-FA47-56A2-C9D4-5BB9ADAA57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448" y="519113"/>
            <a:ext cx="4112767" cy="5837237"/>
          </a:xfrm>
          <a:prstGeom prst="rect">
            <a:avLst/>
          </a:prstGeom>
        </p:spPr>
      </p:pic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906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2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574CB98-6DEF-7F06-2FCF-C2F332948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65" r="-2" b="7002"/>
          <a:stretch>
            <a:fillRect/>
          </a:stretch>
        </p:blipFill>
        <p:spPr>
          <a:xfrm>
            <a:off x="321730" y="321732"/>
            <a:ext cx="5674897" cy="3017405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9F25E124-0F47-D7EA-09CF-A319C6C1F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3" r="4026" b="2"/>
          <a:stretch>
            <a:fillRect/>
          </a:stretch>
        </p:blipFill>
        <p:spPr>
          <a:xfrm>
            <a:off x="321730" y="3510853"/>
            <a:ext cx="5674897" cy="278995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561C5D1-7489-43D5-8250-6624B67238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41" r="2" b="14805"/>
          <a:stretch>
            <a:fillRect/>
          </a:stretch>
        </p:blipFill>
        <p:spPr>
          <a:xfrm>
            <a:off x="6195373" y="321733"/>
            <a:ext cx="5674897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143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6234BCC6-39B9-47D9-8BF8-C665401A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54FC42B-57FB-E26F-E2B7-06669FCE2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59" r="-2" b="17458"/>
          <a:stretch>
            <a:fillRect/>
          </a:stretch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3D51D5D-731F-7378-6110-32868CF955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10" r="-2" b="19407"/>
          <a:stretch>
            <a:fillRect/>
          </a:stretch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37" name="Freeform: Shape 36">
            <a:extLst>
              <a:ext uri="{FF2B5EF4-FFF2-40B4-BE49-F238E27FC236}">
                <a16:creationId xmlns:a16="http://schemas.microsoft.com/office/drawing/2014/main" id="{72A9CE9D-DAC3-40AF-B504-78A64A909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9" name="Freeform: Shape 38">
            <a:extLst>
              <a:ext uri="{FF2B5EF4-FFF2-40B4-BE49-F238E27FC236}">
                <a16:creationId xmlns:a16="http://schemas.microsoft.com/office/drawing/2014/main" id="{506D7452-6CDE-4381-86CE-07B245938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020CB9B-D553-0984-38D4-77919F67E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524659"/>
            <a:ext cx="5019074" cy="2774088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4600" b="1" kern="120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600" b="1" kern="120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  </a:t>
            </a:r>
            <a:r>
              <a:rPr lang="en-US" sz="4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Cuba </a:t>
            </a:r>
            <a:br>
              <a:rPr lang="en-US" sz="4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 </a:t>
            </a:r>
            <a:r>
              <a:rPr lang="en-US" sz="46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entregaron</a:t>
            </a:r>
            <a:r>
              <a:rPr lang="en-US" sz="4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mas de 500 regalos</a:t>
            </a:r>
            <a:r>
              <a:rPr lang="en-US" sz="4600" b="1" kern="120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 </a:t>
            </a:r>
            <a:endParaRPr lang="en-US" sz="4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62DA937-8B55-4317-BD32-98D7AF30E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52EE5A8-045B-4D39-8ED1-51333408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950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0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2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76BADB6-2FA8-3C1E-294C-F8C297182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NUEVA JERUSALEN</a:t>
            </a:r>
          </a:p>
        </p:txBody>
      </p:sp>
      <p:sp>
        <p:nvSpPr>
          <p:cNvPr id="51" name="Arc 4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622E3E4D-F46C-B8D1-BA86-0787B32724A4}"/>
              </a:ext>
            </a:extLst>
          </p:cNvPr>
          <p:cNvSpPr txBox="1"/>
          <p:nvPr/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br>
              <a:rPr lang="en-US" dirty="0">
                <a:effectLst/>
              </a:rPr>
            </a:br>
            <a:r>
              <a:rPr lang="en-US" dirty="0">
                <a:effectLst/>
              </a:rPr>
              <a:t>En </a:t>
            </a:r>
            <a:r>
              <a:rPr lang="en-US" dirty="0" err="1">
                <a:effectLst/>
              </a:rPr>
              <a:t>el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mes</a:t>
            </a:r>
            <a:r>
              <a:rPr lang="en-US" dirty="0">
                <a:effectLst/>
              </a:rPr>
              <a:t> de </a:t>
            </a:r>
            <a:r>
              <a:rPr lang="en-US" dirty="0" err="1">
                <a:effectLst/>
              </a:rPr>
              <a:t>diciembre</a:t>
            </a:r>
            <a:r>
              <a:rPr lang="en-US" dirty="0">
                <a:effectLst/>
              </a:rPr>
              <a:t> se </a:t>
            </a:r>
            <a:r>
              <a:rPr lang="en-US" dirty="0" err="1">
                <a:effectLst/>
              </a:rPr>
              <a:t>participó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en</a:t>
            </a:r>
            <a:r>
              <a:rPr lang="en-US" dirty="0">
                <a:effectLst/>
              </a:rPr>
              <a:t> las </a:t>
            </a:r>
            <a:r>
              <a:rPr lang="en-US" dirty="0" err="1">
                <a:effectLst/>
              </a:rPr>
              <a:t>actividades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navideñas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realizadas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en</a:t>
            </a:r>
            <a:r>
              <a:rPr lang="en-US" dirty="0">
                <a:effectLst/>
              </a:rPr>
              <a:t> la comunidad de Nueva Jerusalén. Gracias a </a:t>
            </a:r>
            <a:r>
              <a:rPr lang="en-US" dirty="0" err="1">
                <a:effectLst/>
              </a:rPr>
              <a:t>los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libros</a:t>
            </a:r>
            <a:r>
              <a:rPr lang="en-US" dirty="0">
                <a:effectLst/>
              </a:rPr>
              <a:t> y </a:t>
            </a:r>
            <a:r>
              <a:rPr lang="en-US" dirty="0" err="1">
                <a:effectLst/>
              </a:rPr>
              <a:t>recursos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proporcionados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por</a:t>
            </a:r>
            <a:r>
              <a:rPr lang="en-US" dirty="0">
                <a:effectLst/>
              </a:rPr>
              <a:t> la Fundación CLC, </a:t>
            </a:r>
            <a:r>
              <a:rPr lang="en-US" dirty="0" err="1">
                <a:effectLst/>
              </a:rPr>
              <a:t>fue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posible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desarrollar</a:t>
            </a:r>
            <a:r>
              <a:rPr lang="en-US" dirty="0">
                <a:effectLst/>
              </a:rPr>
              <a:t> un </a:t>
            </a:r>
            <a:r>
              <a:rPr lang="en-US" dirty="0" err="1">
                <a:effectLst/>
              </a:rPr>
              <a:t>trabajo</a:t>
            </a:r>
            <a:r>
              <a:rPr lang="en-US" dirty="0">
                <a:effectLst/>
              </a:rPr>
              <a:t> especial con madres cabeza de familia, </a:t>
            </a:r>
            <a:r>
              <a:rPr lang="en-US" dirty="0" err="1">
                <a:effectLst/>
              </a:rPr>
              <a:t>brindándoles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enseñanza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bíblica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acompañamiento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espiritual</a:t>
            </a:r>
            <a:r>
              <a:rPr lang="en-US" dirty="0">
                <a:effectLst/>
              </a:rPr>
              <a:t> y palabras de </a:t>
            </a:r>
            <a:r>
              <a:rPr lang="en-US" dirty="0" err="1">
                <a:effectLst/>
              </a:rPr>
              <a:t>ánimo</a:t>
            </a:r>
            <a:r>
              <a:rPr lang="en-US" dirty="0">
                <a:effectLst/>
              </a:rPr>
              <a:t> y </a:t>
            </a:r>
            <a:r>
              <a:rPr lang="en-US" dirty="0" err="1">
                <a:effectLst/>
              </a:rPr>
              <a:t>esperanza</a:t>
            </a:r>
            <a:r>
              <a:rPr lang="en-US" dirty="0">
                <a:effectLst/>
              </a:rPr>
              <a:t> para sus </a:t>
            </a:r>
            <a:r>
              <a:rPr lang="en-US" dirty="0" err="1">
                <a:effectLst/>
              </a:rPr>
              <a:t>hogares</a:t>
            </a:r>
            <a:r>
              <a:rPr lang="en-US" dirty="0">
                <a:effectLst/>
              </a:rPr>
              <a:t>.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/>
              <a:t>Se </a:t>
            </a:r>
            <a:r>
              <a:rPr lang="en-US" dirty="0" err="1"/>
              <a:t>entregaron</a:t>
            </a:r>
            <a:r>
              <a:rPr lang="en-US" dirty="0"/>
              <a:t> Tambien mas de 300 regalos y mercados para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adultos</a:t>
            </a:r>
            <a:r>
              <a:rPr lang="en-US" dirty="0"/>
              <a:t> </a:t>
            </a:r>
            <a:r>
              <a:rPr lang="en-US" dirty="0" err="1"/>
              <a:t>mayores</a:t>
            </a:r>
            <a:r>
              <a:rPr lang="en-US" dirty="0"/>
              <a:t>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82192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8555AC8-A31F-E4F7-01BB-AEFF5E8C1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5338644"/>
            <a:ext cx="12202175" cy="1519356"/>
            <a:chOff x="-1" y="-29768"/>
            <a:chExt cx="12202175" cy="151935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3C03E37-7ED0-19AE-52C3-13E69D05C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5518BEA-7506-877F-D89F-5B680FBB6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8917093" y="-1801610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2E02916-7129-5FE5-2223-BD70F1BBB5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00712" y="-3130481"/>
              <a:ext cx="1519356" cy="7720782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0F853A51-7987-5CFF-18E9-CD5FF6727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5614"/>
            <a:ext cx="6784181" cy="913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Nueva Jerusalen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F50A460-E9B4-227A-7E3F-5C6CC34019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r="32116" b="1"/>
          <a:stretch>
            <a:fillRect/>
          </a:stretch>
        </p:blipFill>
        <p:spPr>
          <a:xfrm>
            <a:off x="1" y="10"/>
            <a:ext cx="6095999" cy="5351777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7C020BEC-3D6E-0BCA-C7B0-8673827D4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06" r="-1" b="18397"/>
          <a:stretch>
            <a:fillRect/>
          </a:stretch>
        </p:blipFill>
        <p:spPr>
          <a:xfrm>
            <a:off x="6096000" y="10"/>
            <a:ext cx="6094403" cy="535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260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Rectangle 115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DEC06047-DB00-EAE4-2C93-72E8119BB8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7" r="3" b="42561"/>
          <a:stretch>
            <a:fillRect/>
          </a:stretch>
        </p:blipFill>
        <p:spPr>
          <a:xfrm>
            <a:off x="1" y="1"/>
            <a:ext cx="2970465" cy="338327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0918C64-9BE0-A6E6-9839-E5C090A198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5933"/>
          <a:stretch>
            <a:fillRect/>
          </a:stretch>
        </p:blipFill>
        <p:spPr>
          <a:xfrm>
            <a:off x="3072956" y="10"/>
            <a:ext cx="2970465" cy="338326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108402B-E7AC-72C4-CCAC-F11822C00B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2" b="43197"/>
          <a:stretch>
            <a:fillRect/>
          </a:stretch>
        </p:blipFill>
        <p:spPr>
          <a:xfrm>
            <a:off x="6145909" y="10"/>
            <a:ext cx="2971800" cy="338326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4A8B9991-66A5-B01E-45B7-D8C87251AC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0" b="39009"/>
          <a:stretch>
            <a:fillRect/>
          </a:stretch>
        </p:blipFill>
        <p:spPr>
          <a:xfrm>
            <a:off x="9220200" y="10"/>
            <a:ext cx="2971800" cy="3383268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AD3EA8D8-95B5-6385-D32F-D4BA3DBA70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1" r="3" b="39877"/>
          <a:stretch>
            <a:fillRect/>
          </a:stretch>
        </p:blipFill>
        <p:spPr>
          <a:xfrm>
            <a:off x="-1017" y="3474720"/>
            <a:ext cx="2970465" cy="3383280"/>
          </a:xfrm>
          <a:prstGeom prst="rect">
            <a:avLst/>
          </a:prstGeom>
        </p:spPr>
      </p:pic>
      <p:sp>
        <p:nvSpPr>
          <p:cNvPr id="118" name="Rectangle 117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4547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D61D04E-894C-92CC-F2A9-5A2B9B935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1653" y="3799272"/>
            <a:ext cx="5193748" cy="6371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300" dirty="0">
                <a:solidFill>
                  <a:srgbClr val="FFFFFF"/>
                </a:solidFill>
              </a:rPr>
              <a:t>   </a:t>
            </a:r>
            <a:br>
              <a:rPr lang="en-US" sz="1300" dirty="0">
                <a:solidFill>
                  <a:srgbClr val="FFFFFF"/>
                </a:solidFill>
              </a:rPr>
            </a:br>
            <a:br>
              <a:rPr lang="en-US" sz="1300" dirty="0">
                <a:solidFill>
                  <a:srgbClr val="FFFFFF"/>
                </a:solidFill>
              </a:rPr>
            </a:br>
            <a:endParaRPr lang="en-US" sz="1300" dirty="0">
              <a:solidFill>
                <a:srgbClr val="FFFFFF"/>
              </a:solidFill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621DF2FE-E381-6A65-558C-4A20F542FA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6" r="2" b="39562"/>
          <a:stretch>
            <a:fillRect/>
          </a:stretch>
        </p:blipFill>
        <p:spPr>
          <a:xfrm>
            <a:off x="3059902" y="3474719"/>
            <a:ext cx="2970466" cy="3383280"/>
          </a:xfrm>
          <a:prstGeom prst="rect">
            <a:avLst/>
          </a:prstGeom>
        </p:spPr>
      </p:pic>
      <p:sp>
        <p:nvSpPr>
          <p:cNvPr id="24" name="Inhaltsplatzhalter 23">
            <a:extLst>
              <a:ext uri="{FF2B5EF4-FFF2-40B4-BE49-F238E27FC236}">
                <a16:creationId xmlns:a16="http://schemas.microsoft.com/office/drawing/2014/main" id="{44DF8496-8078-130C-FCBE-554EAFFEA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9648" y="4510585"/>
            <a:ext cx="5366610" cy="1758732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 NUEVA JERUSALEN</a:t>
            </a:r>
            <a:endParaRPr lang="de-DE" sz="4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4256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Inhaltsplatzhalter 20">
            <a:extLst>
              <a:ext uri="{FF2B5EF4-FFF2-40B4-BE49-F238E27FC236}">
                <a16:creationId xmlns:a16="http://schemas.microsoft.com/office/drawing/2014/main" id="{6BA9C91F-105D-0797-5001-752CCCB81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57201"/>
            <a:ext cx="2199495" cy="275339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5FC15FF-95B0-21EF-D59E-5EC8939F3C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310" y="457200"/>
            <a:ext cx="2396038" cy="275338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07D24C4-AEC6-0EDA-6473-B9FC193FAA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605" y="457199"/>
            <a:ext cx="2205538" cy="2753389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399E650-BFC6-66AB-C67D-AD7207FFC5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910" y="457200"/>
            <a:ext cx="2258290" cy="2753389"/>
          </a:xfrm>
          <a:prstGeom prst="rect">
            <a:avLst/>
          </a:prstGeom>
        </p:spPr>
      </p:pic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4E157456-1511-8C81-F290-517A261E0C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309" y="3425628"/>
            <a:ext cx="2396037" cy="292607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5910" y="3474720"/>
            <a:ext cx="6046090" cy="3383281"/>
          </a:xfrm>
          <a:prstGeom prst="rect">
            <a:avLst/>
          </a:prstGeom>
          <a:solidFill>
            <a:srgbClr val="4960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704CC4-DD12-75D3-E36F-9C9FD9CC1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1653" y="3799272"/>
            <a:ext cx="5193748" cy="637124"/>
          </a:xfrm>
        </p:spPr>
        <p:txBody>
          <a:bodyPr>
            <a:normAutofit/>
          </a:bodyPr>
          <a:lstStyle/>
          <a:p>
            <a:r>
              <a:rPr lang="de-DE" sz="3200" dirty="0" err="1">
                <a:solidFill>
                  <a:srgbClr val="FFFFFF"/>
                </a:solidFill>
              </a:rPr>
              <a:t>Mercados</a:t>
            </a:r>
            <a:r>
              <a:rPr lang="de-DE" sz="3200" dirty="0">
                <a:solidFill>
                  <a:srgbClr val="FFFFFF"/>
                </a:solidFill>
              </a:rPr>
              <a:t> </a:t>
            </a:r>
            <a:r>
              <a:rPr lang="de-DE" sz="3200" dirty="0" err="1">
                <a:solidFill>
                  <a:srgbClr val="FFFFFF"/>
                </a:solidFill>
              </a:rPr>
              <a:t>para</a:t>
            </a:r>
            <a:r>
              <a:rPr lang="de-DE" sz="3200" dirty="0">
                <a:solidFill>
                  <a:srgbClr val="FFFFFF"/>
                </a:solidFill>
              </a:rPr>
              <a:t> los </a:t>
            </a:r>
            <a:r>
              <a:rPr lang="de-DE" sz="3200" dirty="0" err="1">
                <a:solidFill>
                  <a:srgbClr val="FFFFFF"/>
                </a:solidFill>
              </a:rPr>
              <a:t>abuelos</a:t>
            </a:r>
            <a:endParaRPr lang="de-DE" sz="3200" dirty="0">
              <a:solidFill>
                <a:srgbClr val="FFFFFF"/>
              </a:solidFill>
            </a:endParaRP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A5B40289-25AB-EBD7-3C76-37925A6D1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9648" y="4510585"/>
            <a:ext cx="5366610" cy="1758732"/>
          </a:xfrm>
        </p:spPr>
        <p:txBody>
          <a:bodyPr>
            <a:normAutofit/>
          </a:bodyPr>
          <a:lstStyle/>
          <a:p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D62BB40-B4A2-18A8-B4BF-F97170665C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429000"/>
            <a:ext cx="2160641" cy="292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367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AF695F69-7001-421E-98A8-E74156934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4788BB1-3237-A662-26B1-262463B99C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4" r="5557"/>
          <a:stretch>
            <a:fillRect/>
          </a:stretch>
        </p:blipFill>
        <p:spPr>
          <a:xfrm>
            <a:off x="6096010" y="10"/>
            <a:ext cx="6095999" cy="6857990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8A9BC69-E0B4-4744-B347-10B59E518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18" y="5234320"/>
            <a:ext cx="6931319" cy="75221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b="1" kern="1200" dirty="0">
                <a:solidFill>
                  <a:srgbClr val="FF0000"/>
                </a:solidFill>
              </a:rPr>
              <a:t> </a:t>
            </a:r>
            <a:br>
              <a:rPr lang="en-US" b="1" kern="1200" dirty="0">
                <a:solidFill>
                  <a:srgbClr val="FF0000"/>
                </a:solidFill>
              </a:rPr>
            </a:br>
            <a:br>
              <a:rPr lang="en-US" b="1" dirty="0">
                <a:solidFill>
                  <a:srgbClr val="FF0000"/>
                </a:solidFill>
              </a:rPr>
            </a:br>
            <a:br>
              <a:rPr lang="en-US" b="1" dirty="0">
                <a:solidFill>
                  <a:srgbClr val="FF0000"/>
                </a:solidFill>
              </a:rPr>
            </a:br>
            <a:r>
              <a:rPr lang="en-US" b="1" kern="1200" dirty="0">
                <a:solidFill>
                  <a:srgbClr val="FF0000"/>
                </a:solidFill>
              </a:rPr>
              <a:t> </a:t>
            </a:r>
            <a:r>
              <a:rPr lang="en-US" sz="3600" b="1" dirty="0">
                <a:highlight>
                  <a:srgbClr val="FFFF00"/>
                </a:highlight>
                <a:latin typeface="Perpetua" panose="02020502060401020303" pitchFamily="18" charset="0"/>
              </a:rPr>
              <a:t>Un </a:t>
            </a:r>
            <a:r>
              <a:rPr lang="en-US" sz="3600" b="1" dirty="0" err="1">
                <a:highlight>
                  <a:srgbClr val="FFFF00"/>
                </a:highlight>
                <a:latin typeface="Perpetua" panose="02020502060401020303" pitchFamily="18" charset="0"/>
              </a:rPr>
              <a:t>legado</a:t>
            </a:r>
            <a:r>
              <a:rPr lang="en-US" sz="3600" b="1" dirty="0">
                <a:highlight>
                  <a:srgbClr val="FFFF00"/>
                </a:highlight>
                <a:latin typeface="Perpetua" panose="02020502060401020303" pitchFamily="18" charset="0"/>
              </a:rPr>
              <a:t> de amor y </a:t>
            </a:r>
            <a:r>
              <a:rPr lang="en-US" sz="3600" b="1" dirty="0" err="1">
                <a:highlight>
                  <a:srgbClr val="FFFF00"/>
                </a:highlight>
                <a:latin typeface="Perpetua" panose="02020502060401020303" pitchFamily="18" charset="0"/>
              </a:rPr>
              <a:t>generosidad</a:t>
            </a:r>
            <a:endParaRPr lang="en-US" sz="3600" b="1" kern="1200" dirty="0">
              <a:highlight>
                <a:srgbClr val="FFFF00"/>
              </a:highlight>
              <a:latin typeface="Perpetua" panose="02020502060401020303" pitchFamily="18" charset="0"/>
            </a:endParaRP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4ECD5ED3-7C30-4F00-9045-26BE73E7BD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" r="1" b="15476"/>
          <a:stretch>
            <a:fillRect/>
          </a:stretch>
        </p:blipFill>
        <p:spPr>
          <a:xfrm>
            <a:off x="-5388" y="10"/>
            <a:ext cx="6169518" cy="5158840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2586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96E1DC7-7F07-4229-95C4-5948C3F85EE2}">
  <we:reference id="wa200005566" version="3.0.0.3" store="de-DE" storeType="OMEX"/>
  <we:alternateReferences>
    <we:reference id="wa200005566" version="3.0.0.3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1017</Words>
  <Application>Microsoft Office PowerPoint</Application>
  <PresentationFormat>Breitbild</PresentationFormat>
  <Paragraphs>47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6" baseType="lpstr">
      <vt:lpstr>Aptos</vt:lpstr>
      <vt:lpstr>Arial</vt:lpstr>
      <vt:lpstr>Arial Rounded MT Bold</vt:lpstr>
      <vt:lpstr>Avenir Next LT Pro</vt:lpstr>
      <vt:lpstr>Britannic Bold</vt:lpstr>
      <vt:lpstr>Calibri</vt:lpstr>
      <vt:lpstr>Calibri Light</vt:lpstr>
      <vt:lpstr>Perpetua</vt:lpstr>
      <vt:lpstr>Office</vt:lpstr>
      <vt:lpstr>Informe de Gestion  2025</vt:lpstr>
      <vt:lpstr>  visión</vt:lpstr>
      <vt:lpstr>Misión</vt:lpstr>
      <vt:lpstr>Proyectos</vt:lpstr>
      <vt:lpstr>INFORME DE GESTIÓN 2025 </vt:lpstr>
      <vt:lpstr>PowerPoint-Präsentation</vt:lpstr>
      <vt:lpstr>Jornada navideña en Nueva Jerusalén </vt:lpstr>
      <vt:lpstr>Impacto y resultados</vt:lpstr>
      <vt:lpstr>     Lo que hemos logrado en el  2025  </vt:lpstr>
      <vt:lpstr>CUBA 2025</vt:lpstr>
      <vt:lpstr>PowerPoint-Präsentation</vt:lpstr>
      <vt:lpstr>        Cuba  se entregaron mas de 500 regalos      </vt:lpstr>
      <vt:lpstr>NUEVA JERUSALEN</vt:lpstr>
      <vt:lpstr>Nueva Jerusalen</vt:lpstr>
      <vt:lpstr>     </vt:lpstr>
      <vt:lpstr>Mercados para los abuelos</vt:lpstr>
      <vt:lpstr>     Un legado de amor y generosidad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francellysch21@yahoo.com</dc:creator>
  <cp:lastModifiedBy>Francelly Schmidt</cp:lastModifiedBy>
  <cp:revision>14</cp:revision>
  <dcterms:created xsi:type="dcterms:W3CDTF">2022-01-11T06:55:02Z</dcterms:created>
  <dcterms:modified xsi:type="dcterms:W3CDTF">2026-03-10T20:27:30Z</dcterms:modified>
</cp:coreProperties>
</file>